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9144000"/>
  <p:embeddedFontLst>
    <p:embeddedFont>
      <p:font typeface="Century Gothic"/>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9" roundtripDataSignature="AMtx7mhYrjaE/c/L5w7NImrrJHjUH/mt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enturyGothic-bold.fntdata"/><Relationship Id="rId25" Type="http://schemas.openxmlformats.org/officeDocument/2006/relationships/font" Target="fonts/CenturyGothic-regular.fntdata"/><Relationship Id="rId28" Type="http://schemas.openxmlformats.org/officeDocument/2006/relationships/font" Target="fonts/CenturyGothic-boldItalic.fntdata"/><Relationship Id="rId27" Type="http://schemas.openxmlformats.org/officeDocument/2006/relationships/font" Target="fonts/CenturyGothic-italic.fntdata"/><Relationship Id="rId5" Type="http://schemas.openxmlformats.org/officeDocument/2006/relationships/slide" Target="slides/slide1.xml"/><Relationship Id="rId6" Type="http://schemas.openxmlformats.org/officeDocument/2006/relationships/slide" Target="slides/slide2.xml"/><Relationship Id="rId29"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b6605717b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b6605717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gradFill>
          <a:gsLst>
            <a:gs pos="0">
              <a:srgbClr val="E1DBC9"/>
            </a:gs>
            <a:gs pos="77000">
              <a:srgbClr val="C8C1B0"/>
            </a:gs>
            <a:gs pos="100000">
              <a:srgbClr val="C0BAAA"/>
            </a:gs>
          </a:gsLst>
          <a:lin ang="5400000" scaled="0"/>
        </a:gradFill>
      </p:bgPr>
    </p:bg>
    <p:spTree>
      <p:nvGrpSpPr>
        <p:cNvPr id="12" name="Shape 12"/>
        <p:cNvGrpSpPr/>
        <p:nvPr/>
      </p:nvGrpSpPr>
      <p:grpSpPr>
        <a:xfrm>
          <a:off x="0" y="0"/>
          <a:ext cx="0" cy="0"/>
          <a:chOff x="0" y="0"/>
          <a:chExt cx="0" cy="0"/>
        </a:xfrm>
      </p:grpSpPr>
      <p:sp>
        <p:nvSpPr>
          <p:cNvPr id="13" name="Google Shape;13;p21"/>
          <p:cNvSpPr/>
          <p:nvPr/>
        </p:nvSpPr>
        <p:spPr>
          <a:xfrm>
            <a:off x="0" y="0"/>
            <a:ext cx="12192000" cy="6858000"/>
          </a:xfrm>
          <a:prstGeom prst="rect">
            <a:avLst/>
          </a:prstGeom>
          <a:blipFill rotWithShape="1">
            <a:blip r:embed="rId2">
              <a:alphaModFix amt="45000"/>
            </a:blip>
            <a:tile algn="tl" flip="none" tx="-44450" sx="85000" ty="3810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1"/>
          <p:cNvSpPr/>
          <p:nvPr/>
        </p:nvSpPr>
        <p:spPr>
          <a:xfrm>
            <a:off x="1307870" y="1267730"/>
            <a:ext cx="9576262" cy="4307950"/>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1"/>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1"/>
          <p:cNvSpPr/>
          <p:nvPr/>
        </p:nvSpPr>
        <p:spPr>
          <a:xfrm>
            <a:off x="5135880" y="1267730"/>
            <a:ext cx="1920240" cy="73152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1"/>
          <p:cNvGrpSpPr/>
          <p:nvPr/>
        </p:nvGrpSpPr>
        <p:grpSpPr>
          <a:xfrm>
            <a:off x="5250180" y="1267730"/>
            <a:ext cx="1691640" cy="645295"/>
            <a:chOff x="5318306" y="1386268"/>
            <a:chExt cx="1567331" cy="645295"/>
          </a:xfrm>
        </p:grpSpPr>
        <p:cxnSp>
          <p:nvCxnSpPr>
            <p:cNvPr id="18" name="Google Shape;18;p21"/>
            <p:cNvCxnSpPr/>
            <p:nvPr/>
          </p:nvCxnSpPr>
          <p:spPr>
            <a:xfrm>
              <a:off x="5318306" y="1386268"/>
              <a:ext cx="0" cy="640080"/>
            </a:xfrm>
            <a:prstGeom prst="straightConnector1">
              <a:avLst/>
            </a:prstGeom>
            <a:solidFill>
              <a:srgbClr val="262626"/>
            </a:solidFill>
            <a:ln cap="flat" cmpd="sng" w="9525">
              <a:solidFill>
                <a:schemeClr val="dk1"/>
              </a:solidFill>
              <a:prstDash val="solid"/>
              <a:miter lim="800000"/>
              <a:headEnd len="sm" w="sm" type="none"/>
              <a:tailEnd len="sm" w="sm" type="none"/>
            </a:ln>
          </p:spPr>
        </p:cxnSp>
        <p:cxnSp>
          <p:nvCxnSpPr>
            <p:cNvPr id="19" name="Google Shape;19;p21"/>
            <p:cNvCxnSpPr/>
            <p:nvPr/>
          </p:nvCxnSpPr>
          <p:spPr>
            <a:xfrm>
              <a:off x="6885637" y="1386268"/>
              <a:ext cx="0" cy="640080"/>
            </a:xfrm>
            <a:prstGeom prst="straightConnector1">
              <a:avLst/>
            </a:prstGeom>
            <a:solidFill>
              <a:srgbClr val="262626"/>
            </a:solidFill>
            <a:ln cap="flat" cmpd="sng" w="9525">
              <a:solidFill>
                <a:schemeClr val="dk1"/>
              </a:solidFill>
              <a:prstDash val="solid"/>
              <a:miter lim="800000"/>
              <a:headEnd len="sm" w="sm" type="none"/>
              <a:tailEnd len="sm" w="sm" type="none"/>
            </a:ln>
          </p:spPr>
        </p:cxnSp>
        <p:cxnSp>
          <p:nvCxnSpPr>
            <p:cNvPr id="20" name="Google Shape;20;p21"/>
            <p:cNvCxnSpPr/>
            <p:nvPr/>
          </p:nvCxnSpPr>
          <p:spPr>
            <a:xfrm>
              <a:off x="5318306" y="2031563"/>
              <a:ext cx="1567331" cy="0"/>
            </a:xfrm>
            <a:prstGeom prst="straightConnector1">
              <a:avLst/>
            </a:prstGeom>
            <a:solidFill>
              <a:srgbClr val="262626"/>
            </a:solidFill>
            <a:ln cap="flat" cmpd="sng" w="9525">
              <a:solidFill>
                <a:schemeClr val="dk1"/>
              </a:solidFill>
              <a:prstDash val="solid"/>
              <a:miter lim="800000"/>
              <a:headEnd len="sm" w="sm" type="none"/>
              <a:tailEnd len="sm" w="sm" type="none"/>
            </a:ln>
          </p:spPr>
        </p:cxnSp>
      </p:grpSp>
      <p:sp>
        <p:nvSpPr>
          <p:cNvPr id="21" name="Google Shape;21;p21"/>
          <p:cNvSpPr txBox="1"/>
          <p:nvPr>
            <p:ph type="ctrTitle"/>
          </p:nvPr>
        </p:nvSpPr>
        <p:spPr>
          <a:xfrm>
            <a:off x="1561708" y="2091263"/>
            <a:ext cx="9068586" cy="2590800"/>
          </a:xfrm>
          <a:prstGeom prst="rect">
            <a:avLst/>
          </a:prstGeom>
          <a:noFill/>
          <a:ln>
            <a:noFill/>
          </a:ln>
        </p:spPr>
        <p:txBody>
          <a:bodyPr anchorCtr="0" anchor="ctr" bIns="45700" lIns="91425" spcFirstLastPara="1" rIns="91425" wrap="square" tIns="45700">
            <a:noAutofit/>
          </a:bodyPr>
          <a:lstStyle>
            <a:lvl1pPr lvl="0" algn="ctr">
              <a:lnSpc>
                <a:spcPct val="83000"/>
              </a:lnSpc>
              <a:spcBef>
                <a:spcPts val="0"/>
              </a:spcBef>
              <a:spcAft>
                <a:spcPts val="0"/>
              </a:spcAft>
              <a:buClr>
                <a:srgbClr val="262626"/>
              </a:buClr>
              <a:buSzPts val="7200"/>
              <a:buFont typeface="Century Gothic"/>
              <a:buNone/>
              <a:defRPr b="0" sz="7200" cap="none">
                <a:solidFill>
                  <a:srgbClr val="262626"/>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1"/>
          <p:cNvSpPr txBox="1"/>
          <p:nvPr>
            <p:ph idx="1" type="subTitle"/>
          </p:nvPr>
        </p:nvSpPr>
        <p:spPr>
          <a:xfrm>
            <a:off x="1562100" y="4682062"/>
            <a:ext cx="9070848" cy="45720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0"/>
              </a:spcBef>
              <a:spcAft>
                <a:spcPts val="0"/>
              </a:spcAft>
              <a:buSzPts val="1600"/>
              <a:buNone/>
              <a:defRPr sz="1600">
                <a:solidFill>
                  <a:schemeClr val="dk1"/>
                </a:solidFill>
              </a:defRPr>
            </a:lvl1pPr>
            <a:lvl2pPr lvl="1" algn="ctr">
              <a:lnSpc>
                <a:spcPct val="100000"/>
              </a:lnSpc>
              <a:spcBef>
                <a:spcPts val="500"/>
              </a:spcBef>
              <a:spcAft>
                <a:spcPts val="0"/>
              </a:spcAft>
              <a:buSzPts val="1600"/>
              <a:buNone/>
              <a:defRPr sz="1600"/>
            </a:lvl2pPr>
            <a:lvl3pPr lvl="2" algn="ctr">
              <a:lnSpc>
                <a:spcPct val="100000"/>
              </a:lnSpc>
              <a:spcBef>
                <a:spcPts val="500"/>
              </a:spcBef>
              <a:spcAft>
                <a:spcPts val="0"/>
              </a:spcAft>
              <a:buSzPts val="1600"/>
              <a:buNone/>
              <a:defRPr sz="16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p:txBody>
      </p:sp>
      <p:sp>
        <p:nvSpPr>
          <p:cNvPr id="23" name="Google Shape;23;p21"/>
          <p:cNvSpPr txBox="1"/>
          <p:nvPr>
            <p:ph idx="10" type="dt"/>
          </p:nvPr>
        </p:nvSpPr>
        <p:spPr>
          <a:xfrm>
            <a:off x="5318760" y="1341255"/>
            <a:ext cx="1554480" cy="52721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1300">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1"/>
          <p:cNvSpPr txBox="1"/>
          <p:nvPr>
            <p:ph idx="11" type="ftr"/>
          </p:nvPr>
        </p:nvSpPr>
        <p:spPr>
          <a:xfrm>
            <a:off x="1453896" y="5211060"/>
            <a:ext cx="5905500" cy="228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1"/>
          <p:cNvSpPr txBox="1"/>
          <p:nvPr>
            <p:ph idx="12" type="sldNum"/>
          </p:nvPr>
        </p:nvSpPr>
        <p:spPr>
          <a:xfrm>
            <a:off x="8606919" y="5212080"/>
            <a:ext cx="2111881" cy="2286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b="0" i="0" sz="1000" u="none" cap="none" strike="noStrike">
                <a:solidFill>
                  <a:srgbClr val="3F3F3F"/>
                </a:solidFill>
                <a:latin typeface="Century Gothic"/>
                <a:ea typeface="Century Gothic"/>
                <a:cs typeface="Century Gothic"/>
                <a:sym typeface="Century Gothic"/>
              </a:defRPr>
            </a:lvl1pPr>
            <a:lvl2pPr indent="0" lvl="1" marL="0" algn="r">
              <a:spcBef>
                <a:spcPts val="0"/>
              </a:spcBef>
              <a:buNone/>
              <a:defRPr b="0" i="0" sz="1000" u="none" cap="none" strike="noStrike">
                <a:solidFill>
                  <a:srgbClr val="3F3F3F"/>
                </a:solidFill>
                <a:latin typeface="Century Gothic"/>
                <a:ea typeface="Century Gothic"/>
                <a:cs typeface="Century Gothic"/>
                <a:sym typeface="Century Gothic"/>
              </a:defRPr>
            </a:lvl2pPr>
            <a:lvl3pPr indent="0" lvl="2" marL="0" algn="r">
              <a:spcBef>
                <a:spcPts val="0"/>
              </a:spcBef>
              <a:buNone/>
              <a:defRPr b="0" i="0" sz="1000" u="none" cap="none" strike="noStrike">
                <a:solidFill>
                  <a:srgbClr val="3F3F3F"/>
                </a:solidFill>
                <a:latin typeface="Century Gothic"/>
                <a:ea typeface="Century Gothic"/>
                <a:cs typeface="Century Gothic"/>
                <a:sym typeface="Century Gothic"/>
              </a:defRPr>
            </a:lvl3pPr>
            <a:lvl4pPr indent="0" lvl="3" marL="0" algn="r">
              <a:spcBef>
                <a:spcPts val="0"/>
              </a:spcBef>
              <a:buNone/>
              <a:defRPr b="0" i="0" sz="1000" u="none" cap="none" strike="noStrike">
                <a:solidFill>
                  <a:srgbClr val="3F3F3F"/>
                </a:solidFill>
                <a:latin typeface="Century Gothic"/>
                <a:ea typeface="Century Gothic"/>
                <a:cs typeface="Century Gothic"/>
                <a:sym typeface="Century Gothic"/>
              </a:defRPr>
            </a:lvl4pPr>
            <a:lvl5pPr indent="0" lvl="4" marL="0" algn="r">
              <a:spcBef>
                <a:spcPts val="0"/>
              </a:spcBef>
              <a:buNone/>
              <a:defRPr b="0" i="0" sz="1000" u="none" cap="none" strike="noStrike">
                <a:solidFill>
                  <a:srgbClr val="3F3F3F"/>
                </a:solidFill>
                <a:latin typeface="Century Gothic"/>
                <a:ea typeface="Century Gothic"/>
                <a:cs typeface="Century Gothic"/>
                <a:sym typeface="Century Gothic"/>
              </a:defRPr>
            </a:lvl5pPr>
            <a:lvl6pPr indent="0" lvl="5" marL="0" algn="r">
              <a:spcBef>
                <a:spcPts val="0"/>
              </a:spcBef>
              <a:buNone/>
              <a:defRPr b="0" i="0" sz="1000" u="none" cap="none" strike="noStrike">
                <a:solidFill>
                  <a:srgbClr val="3F3F3F"/>
                </a:solidFill>
                <a:latin typeface="Century Gothic"/>
                <a:ea typeface="Century Gothic"/>
                <a:cs typeface="Century Gothic"/>
                <a:sym typeface="Century Gothic"/>
              </a:defRPr>
            </a:lvl6pPr>
            <a:lvl7pPr indent="0" lvl="6" marL="0" algn="r">
              <a:spcBef>
                <a:spcPts val="0"/>
              </a:spcBef>
              <a:buNone/>
              <a:defRPr b="0" i="0" sz="1000" u="none" cap="none" strike="noStrike">
                <a:solidFill>
                  <a:srgbClr val="3F3F3F"/>
                </a:solidFill>
                <a:latin typeface="Century Gothic"/>
                <a:ea typeface="Century Gothic"/>
                <a:cs typeface="Century Gothic"/>
                <a:sym typeface="Century Gothic"/>
              </a:defRPr>
            </a:lvl7pPr>
            <a:lvl8pPr indent="0" lvl="7" marL="0" algn="r">
              <a:spcBef>
                <a:spcPts val="0"/>
              </a:spcBef>
              <a:buNone/>
              <a:defRPr b="0" i="0" sz="1000" u="none" cap="none" strike="noStrike">
                <a:solidFill>
                  <a:srgbClr val="3F3F3F"/>
                </a:solidFill>
                <a:latin typeface="Century Gothic"/>
                <a:ea typeface="Century Gothic"/>
                <a:cs typeface="Century Gothic"/>
                <a:sym typeface="Century Gothic"/>
              </a:defRPr>
            </a:lvl8pPr>
            <a:lvl9pPr indent="0" lvl="8" marL="0" algn="r">
              <a:spcBef>
                <a:spcPts val="0"/>
              </a:spcBef>
              <a:buNone/>
              <a:defRPr b="0" i="0" sz="1000" u="none" cap="none" strike="noStrike">
                <a:solidFill>
                  <a:srgbClr val="3F3F3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0" name="Shape 90"/>
        <p:cNvGrpSpPr/>
        <p:nvPr/>
      </p:nvGrpSpPr>
      <p:grpSpPr>
        <a:xfrm>
          <a:off x="0" y="0"/>
          <a:ext cx="0" cy="0"/>
          <a:chOff x="0" y="0"/>
          <a:chExt cx="0" cy="0"/>
        </a:xfrm>
      </p:grpSpPr>
      <p:sp>
        <p:nvSpPr>
          <p:cNvPr id="91" name="Google Shape;91;p30"/>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30"/>
          <p:cNvSpPr txBox="1"/>
          <p:nvPr>
            <p:ph idx="1" type="body"/>
          </p:nvPr>
        </p:nvSpPr>
        <p:spPr>
          <a:xfrm rot="5400000">
            <a:off x="4130040" y="-960120"/>
            <a:ext cx="3931920" cy="10058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93" name="Google Shape;93;p30"/>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0"/>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0"/>
          <p:cNvSpPr txBox="1"/>
          <p:nvPr>
            <p:ph idx="12" type="sldNum"/>
          </p:nvPr>
        </p:nvSpPr>
        <p:spPr>
          <a:xfrm>
            <a:off x="10469880" y="6307672"/>
            <a:ext cx="1463040" cy="27432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6" name="Shape 96"/>
        <p:cNvGrpSpPr/>
        <p:nvPr/>
      </p:nvGrpSpPr>
      <p:grpSpPr>
        <a:xfrm>
          <a:off x="0" y="0"/>
          <a:ext cx="0" cy="0"/>
          <a:chOff x="0" y="0"/>
          <a:chExt cx="0" cy="0"/>
        </a:xfrm>
      </p:grpSpPr>
      <p:sp>
        <p:nvSpPr>
          <p:cNvPr id="97" name="Google Shape;97;p31"/>
          <p:cNvSpPr txBox="1"/>
          <p:nvPr>
            <p:ph type="title"/>
          </p:nvPr>
        </p:nvSpPr>
        <p:spPr>
          <a:xfrm rot="5400000">
            <a:off x="7543800" y="2209800"/>
            <a:ext cx="5257800" cy="2362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31"/>
          <p:cNvSpPr txBox="1"/>
          <p:nvPr>
            <p:ph idx="1" type="body"/>
          </p:nvPr>
        </p:nvSpPr>
        <p:spPr>
          <a:xfrm rot="5400000">
            <a:off x="2247900" y="-647700"/>
            <a:ext cx="5257800" cy="80772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99" name="Google Shape;99;p31"/>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31"/>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31"/>
          <p:cNvSpPr txBox="1"/>
          <p:nvPr>
            <p:ph idx="12" type="sldNum"/>
          </p:nvPr>
        </p:nvSpPr>
        <p:spPr>
          <a:xfrm>
            <a:off x="10469880" y="6307672"/>
            <a:ext cx="1463040" cy="27432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22"/>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22"/>
          <p:cNvSpPr txBox="1"/>
          <p:nvPr>
            <p:ph idx="1" type="body"/>
          </p:nvPr>
        </p:nvSpPr>
        <p:spPr>
          <a:xfrm>
            <a:off x="1066800" y="2103120"/>
            <a:ext cx="10058400" cy="393192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9" name="Google Shape;29;p22"/>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2"/>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2"/>
          <p:cNvSpPr txBox="1"/>
          <p:nvPr>
            <p:ph idx="12" type="sldNum"/>
          </p:nvPr>
        </p:nvSpPr>
        <p:spPr>
          <a:xfrm>
            <a:off x="10469880" y="6307672"/>
            <a:ext cx="1463040" cy="27432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2" name="Shape 32"/>
        <p:cNvGrpSpPr/>
        <p:nvPr/>
      </p:nvGrpSpPr>
      <p:grpSpPr>
        <a:xfrm>
          <a:off x="0" y="0"/>
          <a:ext cx="0" cy="0"/>
          <a:chOff x="0" y="0"/>
          <a:chExt cx="0" cy="0"/>
        </a:xfrm>
      </p:grpSpPr>
      <p:sp>
        <p:nvSpPr>
          <p:cNvPr id="33" name="Google Shape;33;p23"/>
          <p:cNvSpPr/>
          <p:nvPr/>
        </p:nvSpPr>
        <p:spPr>
          <a:xfrm>
            <a:off x="245529" y="237744"/>
            <a:ext cx="8531352" cy="6382512"/>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3"/>
          <p:cNvSpPr/>
          <p:nvPr/>
        </p:nvSpPr>
        <p:spPr>
          <a:xfrm>
            <a:off x="9020386" y="237744"/>
            <a:ext cx="2926080" cy="638251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3"/>
          <p:cNvSpPr txBox="1"/>
          <p:nvPr>
            <p:ph type="title"/>
          </p:nvPr>
        </p:nvSpPr>
        <p:spPr>
          <a:xfrm>
            <a:off x="9296400" y="607392"/>
            <a:ext cx="2430780" cy="164592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2800"/>
              <a:buFont typeface="Century Gothic"/>
              <a:buNone/>
              <a:defRPr b="0" sz="2800" cap="none">
                <a:solidFill>
                  <a:srgbClr val="FFFFFF"/>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3"/>
          <p:cNvSpPr txBox="1"/>
          <p:nvPr>
            <p:ph idx="1" type="body"/>
          </p:nvPr>
        </p:nvSpPr>
        <p:spPr>
          <a:xfrm>
            <a:off x="685800" y="609600"/>
            <a:ext cx="7772400" cy="53340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37" name="Google Shape;37;p23"/>
          <p:cNvSpPr txBox="1"/>
          <p:nvPr>
            <p:ph idx="2" type="body"/>
          </p:nvPr>
        </p:nvSpPr>
        <p:spPr>
          <a:xfrm>
            <a:off x="9296400" y="2286000"/>
            <a:ext cx="2430780" cy="350520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800"/>
              </a:spcBef>
              <a:spcAft>
                <a:spcPts val="0"/>
              </a:spcAft>
              <a:buSzPts val="1400"/>
              <a:buNone/>
              <a:defRPr sz="1400">
                <a:solidFill>
                  <a:srgbClr val="FFFFFF"/>
                </a:solidFill>
              </a:defRPr>
            </a:lvl1pPr>
            <a:lvl2pPr indent="-228600" lvl="1" marL="914400" algn="l">
              <a:lnSpc>
                <a:spcPct val="100000"/>
              </a:lnSpc>
              <a:spcBef>
                <a:spcPts val="500"/>
              </a:spcBef>
              <a:spcAft>
                <a:spcPts val="0"/>
              </a:spcAft>
              <a:buSzPts val="1200"/>
              <a:buNone/>
              <a:defRPr sz="1200"/>
            </a:lvl2pPr>
            <a:lvl3pPr indent="-228600" lvl="2" marL="1371600" algn="l">
              <a:lnSpc>
                <a:spcPct val="100000"/>
              </a:lnSpc>
              <a:spcBef>
                <a:spcPts val="500"/>
              </a:spcBef>
              <a:spcAft>
                <a:spcPts val="0"/>
              </a:spcAft>
              <a:buSzPts val="1000"/>
              <a:buNone/>
              <a:defRPr sz="1000"/>
            </a:lvl3pPr>
            <a:lvl4pPr indent="-228600" lvl="3" marL="1828800" algn="l">
              <a:lnSpc>
                <a:spcPct val="100000"/>
              </a:lnSpc>
              <a:spcBef>
                <a:spcPts val="500"/>
              </a:spcBef>
              <a:spcAft>
                <a:spcPts val="0"/>
              </a:spcAft>
              <a:buSzPts val="900"/>
              <a:buNone/>
              <a:defRPr sz="900"/>
            </a:lvl4pPr>
            <a:lvl5pPr indent="-228600" lvl="4" marL="2286000" algn="l">
              <a:lnSpc>
                <a:spcPct val="10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
        <p:nvSpPr>
          <p:cNvPr id="38" name="Google Shape;38;p23"/>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3"/>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3"/>
          <p:cNvSpPr txBox="1"/>
          <p:nvPr>
            <p:ph idx="12" type="sldNum"/>
          </p:nvPr>
        </p:nvSpPr>
        <p:spPr>
          <a:xfrm>
            <a:off x="10393677" y="6223002"/>
            <a:ext cx="1463040" cy="27432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000">
                <a:solidFill>
                  <a:srgbClr val="FFFFFF"/>
                </a:solidFill>
                <a:latin typeface="Century Gothic"/>
                <a:ea typeface="Century Gothic"/>
                <a:cs typeface="Century Gothic"/>
                <a:sym typeface="Century Gothic"/>
              </a:defRPr>
            </a:lvl1pPr>
            <a:lvl2pPr indent="0" lvl="1" marL="0" algn="r">
              <a:spcBef>
                <a:spcPts val="0"/>
              </a:spcBef>
              <a:buNone/>
              <a:defRPr sz="1000">
                <a:solidFill>
                  <a:srgbClr val="FFFFFF"/>
                </a:solidFill>
                <a:latin typeface="Century Gothic"/>
                <a:ea typeface="Century Gothic"/>
                <a:cs typeface="Century Gothic"/>
                <a:sym typeface="Century Gothic"/>
              </a:defRPr>
            </a:lvl2pPr>
            <a:lvl3pPr indent="0" lvl="2" marL="0" algn="r">
              <a:spcBef>
                <a:spcPts val="0"/>
              </a:spcBef>
              <a:buNone/>
              <a:defRPr sz="1000">
                <a:solidFill>
                  <a:srgbClr val="FFFFFF"/>
                </a:solidFill>
                <a:latin typeface="Century Gothic"/>
                <a:ea typeface="Century Gothic"/>
                <a:cs typeface="Century Gothic"/>
                <a:sym typeface="Century Gothic"/>
              </a:defRPr>
            </a:lvl3pPr>
            <a:lvl4pPr indent="0" lvl="3" marL="0" algn="r">
              <a:spcBef>
                <a:spcPts val="0"/>
              </a:spcBef>
              <a:buNone/>
              <a:defRPr sz="1000">
                <a:solidFill>
                  <a:srgbClr val="FFFFFF"/>
                </a:solidFill>
                <a:latin typeface="Century Gothic"/>
                <a:ea typeface="Century Gothic"/>
                <a:cs typeface="Century Gothic"/>
                <a:sym typeface="Century Gothic"/>
              </a:defRPr>
            </a:lvl4pPr>
            <a:lvl5pPr indent="0" lvl="4" marL="0" algn="r">
              <a:spcBef>
                <a:spcPts val="0"/>
              </a:spcBef>
              <a:buNone/>
              <a:defRPr sz="1000">
                <a:solidFill>
                  <a:srgbClr val="FFFFFF"/>
                </a:solidFill>
                <a:latin typeface="Century Gothic"/>
                <a:ea typeface="Century Gothic"/>
                <a:cs typeface="Century Gothic"/>
                <a:sym typeface="Century Gothic"/>
              </a:defRPr>
            </a:lvl5pPr>
            <a:lvl6pPr indent="0" lvl="5" marL="0" algn="r">
              <a:spcBef>
                <a:spcPts val="0"/>
              </a:spcBef>
              <a:buNone/>
              <a:defRPr sz="1000">
                <a:solidFill>
                  <a:srgbClr val="FFFFFF"/>
                </a:solidFill>
                <a:latin typeface="Century Gothic"/>
                <a:ea typeface="Century Gothic"/>
                <a:cs typeface="Century Gothic"/>
                <a:sym typeface="Century Gothic"/>
              </a:defRPr>
            </a:lvl6pPr>
            <a:lvl7pPr indent="0" lvl="6" marL="0" algn="r">
              <a:spcBef>
                <a:spcPts val="0"/>
              </a:spcBef>
              <a:buNone/>
              <a:defRPr sz="1000">
                <a:solidFill>
                  <a:srgbClr val="FFFFFF"/>
                </a:solidFill>
                <a:latin typeface="Century Gothic"/>
                <a:ea typeface="Century Gothic"/>
                <a:cs typeface="Century Gothic"/>
                <a:sym typeface="Century Gothic"/>
              </a:defRPr>
            </a:lvl7pPr>
            <a:lvl8pPr indent="0" lvl="7" marL="0" algn="r">
              <a:spcBef>
                <a:spcPts val="0"/>
              </a:spcBef>
              <a:buNone/>
              <a:defRPr sz="1000">
                <a:solidFill>
                  <a:srgbClr val="FFFFFF"/>
                </a:solidFill>
                <a:latin typeface="Century Gothic"/>
                <a:ea typeface="Century Gothic"/>
                <a:cs typeface="Century Gothic"/>
                <a:sym typeface="Century Gothic"/>
              </a:defRPr>
            </a:lvl8pPr>
            <a:lvl9pPr indent="0" lvl="8" marL="0" algn="r">
              <a:spcBef>
                <a:spcPts val="0"/>
              </a:spcBef>
              <a:buNone/>
              <a:defRPr sz="1000">
                <a:solidFill>
                  <a:srgbClr val="FF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23"/>
          <p:cNvSpPr/>
          <p:nvPr/>
        </p:nvSpPr>
        <p:spPr>
          <a:xfrm>
            <a:off x="9157546" y="374904"/>
            <a:ext cx="2651760" cy="6108192"/>
          </a:xfrm>
          <a:prstGeom prst="rect">
            <a:avLst/>
          </a:prstGeom>
          <a:noFill/>
          <a:ln cap="sq" cmpd="sng" w="9525">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gradFill>
          <a:gsLst>
            <a:gs pos="0">
              <a:srgbClr val="E1DBC9"/>
            </a:gs>
            <a:gs pos="77000">
              <a:srgbClr val="C8C1B0"/>
            </a:gs>
            <a:gs pos="100000">
              <a:srgbClr val="C0BAAA"/>
            </a:gs>
          </a:gsLst>
          <a:lin ang="5400000" scaled="0"/>
        </a:gradFill>
      </p:bgPr>
    </p:bg>
    <p:spTree>
      <p:nvGrpSpPr>
        <p:cNvPr id="42" name="Shape 42"/>
        <p:cNvGrpSpPr/>
        <p:nvPr/>
      </p:nvGrpSpPr>
      <p:grpSpPr>
        <a:xfrm>
          <a:off x="0" y="0"/>
          <a:ext cx="0" cy="0"/>
          <a:chOff x="0" y="0"/>
          <a:chExt cx="0" cy="0"/>
        </a:xfrm>
      </p:grpSpPr>
      <p:sp>
        <p:nvSpPr>
          <p:cNvPr id="43" name="Google Shape;43;p24"/>
          <p:cNvSpPr/>
          <p:nvPr/>
        </p:nvSpPr>
        <p:spPr>
          <a:xfrm>
            <a:off x="0" y="0"/>
            <a:ext cx="12192000" cy="6858000"/>
          </a:xfrm>
          <a:prstGeom prst="rect">
            <a:avLst/>
          </a:prstGeom>
          <a:blipFill rotWithShape="1">
            <a:blip r:embed="rId2">
              <a:alphaModFix amt="45000"/>
            </a:blip>
            <a:tile algn="tl" flip="none" tx="-44450" sx="85000" ty="3810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4"/>
          <p:cNvSpPr/>
          <p:nvPr/>
        </p:nvSpPr>
        <p:spPr>
          <a:xfrm>
            <a:off x="1307870" y="1267730"/>
            <a:ext cx="9576262" cy="4307950"/>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4"/>
          <p:cNvSpPr/>
          <p:nvPr/>
        </p:nvSpPr>
        <p:spPr>
          <a:xfrm>
            <a:off x="1447800"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4"/>
          <p:cNvSpPr/>
          <p:nvPr/>
        </p:nvSpPr>
        <p:spPr>
          <a:xfrm>
            <a:off x="5135880" y="1267730"/>
            <a:ext cx="1920240" cy="73152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 name="Google Shape;47;p24"/>
          <p:cNvGrpSpPr/>
          <p:nvPr/>
        </p:nvGrpSpPr>
        <p:grpSpPr>
          <a:xfrm>
            <a:off x="5250180" y="1267730"/>
            <a:ext cx="1691640" cy="645295"/>
            <a:chOff x="5318306" y="1386268"/>
            <a:chExt cx="1567331" cy="645295"/>
          </a:xfrm>
        </p:grpSpPr>
        <p:cxnSp>
          <p:nvCxnSpPr>
            <p:cNvPr id="48" name="Google Shape;48;p24"/>
            <p:cNvCxnSpPr/>
            <p:nvPr/>
          </p:nvCxnSpPr>
          <p:spPr>
            <a:xfrm>
              <a:off x="5318306" y="1386268"/>
              <a:ext cx="0" cy="640080"/>
            </a:xfrm>
            <a:prstGeom prst="straightConnector1">
              <a:avLst/>
            </a:prstGeom>
            <a:solidFill>
              <a:srgbClr val="262626"/>
            </a:solidFill>
            <a:ln cap="flat" cmpd="sng" w="9525">
              <a:solidFill>
                <a:schemeClr val="dk1"/>
              </a:solidFill>
              <a:prstDash val="solid"/>
              <a:miter lim="800000"/>
              <a:headEnd len="sm" w="sm" type="none"/>
              <a:tailEnd len="sm" w="sm" type="none"/>
            </a:ln>
          </p:spPr>
        </p:cxnSp>
        <p:cxnSp>
          <p:nvCxnSpPr>
            <p:cNvPr id="49" name="Google Shape;49;p24"/>
            <p:cNvCxnSpPr/>
            <p:nvPr/>
          </p:nvCxnSpPr>
          <p:spPr>
            <a:xfrm>
              <a:off x="6885637" y="1386268"/>
              <a:ext cx="0" cy="640080"/>
            </a:xfrm>
            <a:prstGeom prst="straightConnector1">
              <a:avLst/>
            </a:prstGeom>
            <a:solidFill>
              <a:srgbClr val="262626"/>
            </a:solidFill>
            <a:ln cap="flat" cmpd="sng" w="9525">
              <a:solidFill>
                <a:schemeClr val="dk1"/>
              </a:solidFill>
              <a:prstDash val="solid"/>
              <a:miter lim="800000"/>
              <a:headEnd len="sm" w="sm" type="none"/>
              <a:tailEnd len="sm" w="sm" type="none"/>
            </a:ln>
          </p:spPr>
        </p:cxnSp>
        <p:cxnSp>
          <p:nvCxnSpPr>
            <p:cNvPr id="50" name="Google Shape;50;p24"/>
            <p:cNvCxnSpPr/>
            <p:nvPr/>
          </p:nvCxnSpPr>
          <p:spPr>
            <a:xfrm>
              <a:off x="5318306" y="2031563"/>
              <a:ext cx="1567331" cy="0"/>
            </a:xfrm>
            <a:prstGeom prst="straightConnector1">
              <a:avLst/>
            </a:prstGeom>
            <a:solidFill>
              <a:srgbClr val="262626"/>
            </a:solidFill>
            <a:ln cap="flat" cmpd="sng" w="9525">
              <a:solidFill>
                <a:schemeClr val="dk1"/>
              </a:solidFill>
              <a:prstDash val="solid"/>
              <a:miter lim="800000"/>
              <a:headEnd len="sm" w="sm" type="none"/>
              <a:tailEnd len="sm" w="sm" type="none"/>
            </a:ln>
          </p:spPr>
        </p:cxnSp>
      </p:grpSp>
      <p:sp>
        <p:nvSpPr>
          <p:cNvPr id="51" name="Google Shape;51;p24"/>
          <p:cNvSpPr txBox="1"/>
          <p:nvPr>
            <p:ph type="title"/>
          </p:nvPr>
        </p:nvSpPr>
        <p:spPr>
          <a:xfrm>
            <a:off x="1563623" y="2094309"/>
            <a:ext cx="9070848" cy="2587752"/>
          </a:xfrm>
          <a:prstGeom prst="rect">
            <a:avLst/>
          </a:prstGeom>
          <a:noFill/>
          <a:ln>
            <a:noFill/>
          </a:ln>
        </p:spPr>
        <p:txBody>
          <a:bodyPr anchorCtr="0" anchor="ctr" bIns="45700" lIns="91425" spcFirstLastPara="1" rIns="91425" wrap="square" tIns="45700">
            <a:noAutofit/>
          </a:bodyPr>
          <a:lstStyle>
            <a:lvl1pPr lvl="0" algn="ctr">
              <a:lnSpc>
                <a:spcPct val="83000"/>
              </a:lnSpc>
              <a:spcBef>
                <a:spcPts val="0"/>
              </a:spcBef>
              <a:spcAft>
                <a:spcPts val="0"/>
              </a:spcAft>
              <a:buClr>
                <a:srgbClr val="262626"/>
              </a:buClr>
              <a:buSzPts val="7200"/>
              <a:buFont typeface="Century Gothic"/>
              <a:buNone/>
              <a:defRPr sz="7200" cap="none">
                <a:solidFill>
                  <a:srgbClr val="262626"/>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24"/>
          <p:cNvSpPr txBox="1"/>
          <p:nvPr>
            <p:ph idx="1" type="body"/>
          </p:nvPr>
        </p:nvSpPr>
        <p:spPr>
          <a:xfrm>
            <a:off x="1563624" y="4682062"/>
            <a:ext cx="9070848" cy="4572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900"/>
              </a:spcBef>
              <a:spcAft>
                <a:spcPts val="0"/>
              </a:spcAft>
              <a:buSzPts val="1600"/>
              <a:buNone/>
              <a:defRPr sz="1600">
                <a:solidFill>
                  <a:schemeClr val="dk1"/>
                </a:solidFill>
              </a:defRPr>
            </a:lvl1pPr>
            <a:lvl2pPr indent="-228600" lvl="1" marL="914400" algn="l">
              <a:lnSpc>
                <a:spcPct val="100000"/>
              </a:lnSpc>
              <a:spcBef>
                <a:spcPts val="500"/>
              </a:spcBef>
              <a:spcAft>
                <a:spcPts val="0"/>
              </a:spcAft>
              <a:buSzPts val="1600"/>
              <a:buNone/>
              <a:defRPr sz="1600">
                <a:solidFill>
                  <a:srgbClr val="888888"/>
                </a:solidFill>
              </a:defRPr>
            </a:lvl2pPr>
            <a:lvl3pPr indent="-228600" lvl="2" marL="1371600" algn="l">
              <a:lnSpc>
                <a:spcPct val="100000"/>
              </a:lnSpc>
              <a:spcBef>
                <a:spcPts val="500"/>
              </a:spcBef>
              <a:spcAft>
                <a:spcPts val="0"/>
              </a:spcAft>
              <a:buSzPts val="1600"/>
              <a:buNone/>
              <a:defRPr sz="1600">
                <a:solidFill>
                  <a:srgbClr val="888888"/>
                </a:solidFill>
              </a:defRPr>
            </a:lvl3pPr>
            <a:lvl4pPr indent="-228600" lvl="3" marL="1828800" algn="l">
              <a:lnSpc>
                <a:spcPct val="100000"/>
              </a:lnSpc>
              <a:spcBef>
                <a:spcPts val="500"/>
              </a:spcBef>
              <a:spcAft>
                <a:spcPts val="0"/>
              </a:spcAft>
              <a:buSzPts val="1400"/>
              <a:buNone/>
              <a:defRPr sz="1400">
                <a:solidFill>
                  <a:srgbClr val="888888"/>
                </a:solidFill>
              </a:defRPr>
            </a:lvl4pPr>
            <a:lvl5pPr indent="-228600" lvl="4" marL="2286000" algn="l">
              <a:lnSpc>
                <a:spcPct val="100000"/>
              </a:lnSpc>
              <a:spcBef>
                <a:spcPts val="500"/>
              </a:spcBef>
              <a:spcAft>
                <a:spcPts val="0"/>
              </a:spcAft>
              <a:buSzPts val="1400"/>
              <a:buNone/>
              <a:defRPr sz="1400">
                <a:solidFill>
                  <a:srgbClr val="888888"/>
                </a:solidFill>
              </a:defRPr>
            </a:lvl5pPr>
            <a:lvl6pPr indent="-228600" lvl="5" marL="2743200" algn="l">
              <a:lnSpc>
                <a:spcPct val="100000"/>
              </a:lnSpc>
              <a:spcBef>
                <a:spcPts val="500"/>
              </a:spcBef>
              <a:spcAft>
                <a:spcPts val="0"/>
              </a:spcAft>
              <a:buSzPts val="1400"/>
              <a:buNone/>
              <a:defRPr sz="1400">
                <a:solidFill>
                  <a:srgbClr val="888888"/>
                </a:solidFill>
              </a:defRPr>
            </a:lvl6pPr>
            <a:lvl7pPr indent="-228600" lvl="6" marL="3200400" algn="l">
              <a:lnSpc>
                <a:spcPct val="100000"/>
              </a:lnSpc>
              <a:spcBef>
                <a:spcPts val="500"/>
              </a:spcBef>
              <a:spcAft>
                <a:spcPts val="0"/>
              </a:spcAft>
              <a:buSzPts val="1400"/>
              <a:buNone/>
              <a:defRPr sz="1400">
                <a:solidFill>
                  <a:srgbClr val="888888"/>
                </a:solidFill>
              </a:defRPr>
            </a:lvl7pPr>
            <a:lvl8pPr indent="-228600" lvl="7" marL="3657600" algn="l">
              <a:lnSpc>
                <a:spcPct val="100000"/>
              </a:lnSpc>
              <a:spcBef>
                <a:spcPts val="500"/>
              </a:spcBef>
              <a:spcAft>
                <a:spcPts val="0"/>
              </a:spcAft>
              <a:buSzPts val="1400"/>
              <a:buNone/>
              <a:defRPr sz="1400">
                <a:solidFill>
                  <a:srgbClr val="888888"/>
                </a:solidFill>
              </a:defRPr>
            </a:lvl8pPr>
            <a:lvl9pPr indent="-228600" lvl="8" marL="4114800" algn="l">
              <a:lnSpc>
                <a:spcPct val="100000"/>
              </a:lnSpc>
              <a:spcBef>
                <a:spcPts val="500"/>
              </a:spcBef>
              <a:spcAft>
                <a:spcPts val="0"/>
              </a:spcAft>
              <a:buSzPts val="1400"/>
              <a:buNone/>
              <a:defRPr sz="1400">
                <a:solidFill>
                  <a:srgbClr val="888888"/>
                </a:solidFill>
              </a:defRPr>
            </a:lvl9pPr>
          </a:lstStyle>
          <a:p/>
        </p:txBody>
      </p:sp>
      <p:sp>
        <p:nvSpPr>
          <p:cNvPr id="53" name="Google Shape;53;p24"/>
          <p:cNvSpPr txBox="1"/>
          <p:nvPr>
            <p:ph idx="10" type="dt"/>
          </p:nvPr>
        </p:nvSpPr>
        <p:spPr>
          <a:xfrm>
            <a:off x="5321808" y="1344502"/>
            <a:ext cx="1554480" cy="530352"/>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1300">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4"/>
          <p:cNvSpPr txBox="1"/>
          <p:nvPr>
            <p:ph idx="11" type="ftr"/>
          </p:nvPr>
        </p:nvSpPr>
        <p:spPr>
          <a:xfrm>
            <a:off x="1453553" y="5211060"/>
            <a:ext cx="5907024" cy="228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4"/>
          <p:cNvSpPr txBox="1"/>
          <p:nvPr>
            <p:ph idx="12" type="sldNum"/>
          </p:nvPr>
        </p:nvSpPr>
        <p:spPr>
          <a:xfrm>
            <a:off x="8604504" y="5211060"/>
            <a:ext cx="2112264" cy="2286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6" name="Shape 56"/>
        <p:cNvGrpSpPr/>
        <p:nvPr/>
      </p:nvGrpSpPr>
      <p:grpSpPr>
        <a:xfrm>
          <a:off x="0" y="0"/>
          <a:ext cx="0" cy="0"/>
          <a:chOff x="0" y="0"/>
          <a:chExt cx="0" cy="0"/>
        </a:xfrm>
      </p:grpSpPr>
      <p:sp>
        <p:nvSpPr>
          <p:cNvPr id="57" name="Google Shape;57;p25"/>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5"/>
          <p:cNvSpPr txBox="1"/>
          <p:nvPr>
            <p:ph idx="1" type="body"/>
          </p:nvPr>
        </p:nvSpPr>
        <p:spPr>
          <a:xfrm>
            <a:off x="1066800" y="2103120"/>
            <a:ext cx="475488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59" name="Google Shape;59;p25"/>
          <p:cNvSpPr txBox="1"/>
          <p:nvPr>
            <p:ph idx="2" type="body"/>
          </p:nvPr>
        </p:nvSpPr>
        <p:spPr>
          <a:xfrm>
            <a:off x="6370320" y="2103120"/>
            <a:ext cx="475488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60" name="Google Shape;60;p25"/>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5"/>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5"/>
          <p:cNvSpPr txBox="1"/>
          <p:nvPr>
            <p:ph idx="12" type="sldNum"/>
          </p:nvPr>
        </p:nvSpPr>
        <p:spPr>
          <a:xfrm>
            <a:off x="10469880" y="6307672"/>
            <a:ext cx="1463040" cy="27432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3" name="Shape 63"/>
        <p:cNvGrpSpPr/>
        <p:nvPr/>
      </p:nvGrpSpPr>
      <p:grpSpPr>
        <a:xfrm>
          <a:off x="0" y="0"/>
          <a:ext cx="0" cy="0"/>
          <a:chOff x="0" y="0"/>
          <a:chExt cx="0" cy="0"/>
        </a:xfrm>
      </p:grpSpPr>
      <p:sp>
        <p:nvSpPr>
          <p:cNvPr id="64" name="Google Shape;64;p26"/>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26"/>
          <p:cNvSpPr txBox="1"/>
          <p:nvPr>
            <p:ph idx="1" type="body"/>
          </p:nvPr>
        </p:nvSpPr>
        <p:spPr>
          <a:xfrm>
            <a:off x="1069848" y="2074334"/>
            <a:ext cx="4754880" cy="64008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SzPts val="1900"/>
              <a:buNone/>
              <a:defRPr b="0" sz="1900">
                <a:solidFill>
                  <a:schemeClr val="dk2"/>
                </a:solidFill>
                <a:latin typeface="Century Gothic"/>
                <a:ea typeface="Century Gothic"/>
                <a:cs typeface="Century Gothic"/>
                <a:sym typeface="Century Gothic"/>
              </a:defRPr>
            </a:lvl1pPr>
            <a:lvl2pPr indent="-228600" lvl="1" marL="914400" algn="l">
              <a:lnSpc>
                <a:spcPct val="100000"/>
              </a:lnSpc>
              <a:spcBef>
                <a:spcPts val="500"/>
              </a:spcBef>
              <a:spcAft>
                <a:spcPts val="0"/>
              </a:spcAft>
              <a:buSzPts val="1900"/>
              <a:buNone/>
              <a:defRPr b="1" sz="1900"/>
            </a:lvl2pPr>
            <a:lvl3pPr indent="-228600" lvl="2" marL="1371600" algn="l">
              <a:lnSpc>
                <a:spcPct val="100000"/>
              </a:lnSpc>
              <a:spcBef>
                <a:spcPts val="5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66" name="Google Shape;66;p26"/>
          <p:cNvSpPr txBox="1"/>
          <p:nvPr>
            <p:ph idx="2" type="body"/>
          </p:nvPr>
        </p:nvSpPr>
        <p:spPr>
          <a:xfrm>
            <a:off x="1069848" y="2755898"/>
            <a:ext cx="4754880" cy="3200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67" name="Google Shape;67;p26"/>
          <p:cNvSpPr txBox="1"/>
          <p:nvPr>
            <p:ph idx="3" type="body"/>
          </p:nvPr>
        </p:nvSpPr>
        <p:spPr>
          <a:xfrm>
            <a:off x="6373368" y="2074334"/>
            <a:ext cx="4754880" cy="64008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SzPts val="1900"/>
              <a:buNone/>
              <a:defRPr b="0" sz="1900">
                <a:solidFill>
                  <a:schemeClr val="dk2"/>
                </a:solidFill>
              </a:defRPr>
            </a:lvl1pPr>
            <a:lvl2pPr indent="-228600" lvl="1" marL="914400" algn="l">
              <a:lnSpc>
                <a:spcPct val="100000"/>
              </a:lnSpc>
              <a:spcBef>
                <a:spcPts val="500"/>
              </a:spcBef>
              <a:spcAft>
                <a:spcPts val="0"/>
              </a:spcAft>
              <a:buSzPts val="1900"/>
              <a:buNone/>
              <a:defRPr b="1" sz="1900"/>
            </a:lvl2pPr>
            <a:lvl3pPr indent="-228600" lvl="2" marL="1371600" algn="l">
              <a:lnSpc>
                <a:spcPct val="100000"/>
              </a:lnSpc>
              <a:spcBef>
                <a:spcPts val="5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68" name="Google Shape;68;p26"/>
          <p:cNvSpPr txBox="1"/>
          <p:nvPr>
            <p:ph idx="4" type="body"/>
          </p:nvPr>
        </p:nvSpPr>
        <p:spPr>
          <a:xfrm>
            <a:off x="6373368" y="2756581"/>
            <a:ext cx="4754880" cy="3200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69" name="Google Shape;69;p26"/>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6"/>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6"/>
          <p:cNvSpPr txBox="1"/>
          <p:nvPr>
            <p:ph idx="12" type="sldNum"/>
          </p:nvPr>
        </p:nvSpPr>
        <p:spPr>
          <a:xfrm>
            <a:off x="10469880" y="6307672"/>
            <a:ext cx="1463040" cy="27432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27"/>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7"/>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7"/>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7"/>
          <p:cNvSpPr txBox="1"/>
          <p:nvPr>
            <p:ph idx="12" type="sldNum"/>
          </p:nvPr>
        </p:nvSpPr>
        <p:spPr>
          <a:xfrm>
            <a:off x="10469880" y="6307672"/>
            <a:ext cx="1463040" cy="27432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 name="Shape 77"/>
        <p:cNvGrpSpPr/>
        <p:nvPr/>
      </p:nvGrpSpPr>
      <p:grpSpPr>
        <a:xfrm>
          <a:off x="0" y="0"/>
          <a:ext cx="0" cy="0"/>
          <a:chOff x="0" y="0"/>
          <a:chExt cx="0" cy="0"/>
        </a:xfrm>
      </p:grpSpPr>
      <p:sp>
        <p:nvSpPr>
          <p:cNvPr id="78" name="Google Shape;78;p28"/>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8"/>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8"/>
          <p:cNvSpPr txBox="1"/>
          <p:nvPr>
            <p:ph idx="12" type="sldNum"/>
          </p:nvPr>
        </p:nvSpPr>
        <p:spPr>
          <a:xfrm>
            <a:off x="10469880" y="6307672"/>
            <a:ext cx="1463040" cy="27432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1" name="Shape 81"/>
        <p:cNvGrpSpPr/>
        <p:nvPr/>
      </p:nvGrpSpPr>
      <p:grpSpPr>
        <a:xfrm>
          <a:off x="0" y="0"/>
          <a:ext cx="0" cy="0"/>
          <a:chOff x="0" y="0"/>
          <a:chExt cx="0" cy="0"/>
        </a:xfrm>
      </p:grpSpPr>
      <p:sp>
        <p:nvSpPr>
          <p:cNvPr id="82" name="Google Shape;82;p29"/>
          <p:cNvSpPr/>
          <p:nvPr/>
        </p:nvSpPr>
        <p:spPr>
          <a:xfrm>
            <a:off x="9020386" y="237744"/>
            <a:ext cx="2926080" cy="638251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9"/>
          <p:cNvSpPr txBox="1"/>
          <p:nvPr>
            <p:ph type="title"/>
          </p:nvPr>
        </p:nvSpPr>
        <p:spPr>
          <a:xfrm>
            <a:off x="9296400" y="603504"/>
            <a:ext cx="2432304" cy="164592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FFFFFF"/>
              </a:buClr>
              <a:buSzPts val="2800"/>
              <a:buFont typeface="Century Gothic"/>
              <a:buNone/>
              <a:defRPr b="0" sz="2800">
                <a:solidFill>
                  <a:srgbClr val="FFFFFF"/>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29"/>
          <p:cNvSpPr/>
          <p:nvPr>
            <p:ph idx="2" type="pic"/>
          </p:nvPr>
        </p:nvSpPr>
        <p:spPr>
          <a:xfrm>
            <a:off x="228599" y="237744"/>
            <a:ext cx="8531352" cy="6382512"/>
          </a:xfrm>
          <a:prstGeom prst="rect">
            <a:avLst/>
          </a:prstGeom>
          <a:solidFill>
            <a:srgbClr val="76CEEF"/>
          </a:solidFill>
          <a:ln>
            <a:noFill/>
          </a:ln>
        </p:spPr>
        <p:txBody>
          <a:bodyPr anchorCtr="0" anchor="t" bIns="45700" lIns="91425" spcFirstLastPara="1" rIns="91425" wrap="square" tIns="45700">
            <a:normAutofit/>
          </a:bodyPr>
          <a:lstStyle>
            <a:lvl1pPr lvl="0" marR="0" rtl="0" algn="l">
              <a:lnSpc>
                <a:spcPct val="100000"/>
              </a:lnSpc>
              <a:spcBef>
                <a:spcPts val="900"/>
              </a:spcBef>
              <a:spcAft>
                <a:spcPts val="0"/>
              </a:spcAft>
              <a:buClr>
                <a:srgbClr val="262626"/>
              </a:buClr>
              <a:buSzPts val="3200"/>
              <a:buFont typeface="Garamond"/>
              <a:buNone/>
              <a:defRPr b="0" i="0" sz="32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500"/>
              </a:spcBef>
              <a:spcAft>
                <a:spcPts val="0"/>
              </a:spcAft>
              <a:buClr>
                <a:srgbClr val="262626"/>
              </a:buClr>
              <a:buSzPts val="2800"/>
              <a:buFont typeface="Garamond"/>
              <a:buNone/>
              <a:defRPr b="0" i="0" sz="2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500"/>
              </a:spcBef>
              <a:spcAft>
                <a:spcPts val="0"/>
              </a:spcAft>
              <a:buClr>
                <a:srgbClr val="262626"/>
              </a:buClr>
              <a:buSzPts val="2400"/>
              <a:buFont typeface="Garamond"/>
              <a:buNone/>
              <a:defRPr b="0" i="0" sz="2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500"/>
              </a:spcBef>
              <a:spcAft>
                <a:spcPts val="0"/>
              </a:spcAft>
              <a:buClr>
                <a:srgbClr val="262626"/>
              </a:buClr>
              <a:buSzPts val="2000"/>
              <a:buFont typeface="Garamond"/>
              <a:buNone/>
              <a:defRPr b="0" i="0" sz="20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500"/>
              </a:spcBef>
              <a:spcAft>
                <a:spcPts val="0"/>
              </a:spcAft>
              <a:buClr>
                <a:srgbClr val="262626"/>
              </a:buClr>
              <a:buSzPts val="2000"/>
              <a:buFont typeface="Garamond"/>
              <a:buNone/>
              <a:defRPr b="0" i="0" sz="20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500"/>
              </a:spcBef>
              <a:spcAft>
                <a:spcPts val="0"/>
              </a:spcAft>
              <a:buClr>
                <a:srgbClr val="262626"/>
              </a:buClr>
              <a:buSzPts val="2000"/>
              <a:buFont typeface="Garamond"/>
              <a:buNone/>
              <a:defRPr b="0" i="0" sz="20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500"/>
              </a:spcBef>
              <a:spcAft>
                <a:spcPts val="0"/>
              </a:spcAft>
              <a:buClr>
                <a:srgbClr val="262626"/>
              </a:buClr>
              <a:buSzPts val="2000"/>
              <a:buFont typeface="Garamond"/>
              <a:buNone/>
              <a:defRPr b="0" i="0" sz="20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500"/>
              </a:spcBef>
              <a:spcAft>
                <a:spcPts val="0"/>
              </a:spcAft>
              <a:buClr>
                <a:srgbClr val="262626"/>
              </a:buClr>
              <a:buSzPts val="2000"/>
              <a:buFont typeface="Garamond"/>
              <a:buNone/>
              <a:defRPr b="0" i="0" sz="20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500"/>
              </a:spcBef>
              <a:spcAft>
                <a:spcPts val="0"/>
              </a:spcAft>
              <a:buClr>
                <a:srgbClr val="262626"/>
              </a:buClr>
              <a:buSzPts val="2000"/>
              <a:buFont typeface="Garamond"/>
              <a:buNone/>
              <a:defRPr b="0" i="0" sz="2000" u="none" cap="none" strike="noStrike">
                <a:solidFill>
                  <a:schemeClr val="dk1"/>
                </a:solidFill>
                <a:latin typeface="Century Gothic"/>
                <a:ea typeface="Century Gothic"/>
                <a:cs typeface="Century Gothic"/>
                <a:sym typeface="Century Gothic"/>
              </a:defRPr>
            </a:lvl9pPr>
          </a:lstStyle>
          <a:p/>
        </p:txBody>
      </p:sp>
      <p:sp>
        <p:nvSpPr>
          <p:cNvPr id="85" name="Google Shape;85;p29"/>
          <p:cNvSpPr txBox="1"/>
          <p:nvPr>
            <p:ph idx="1" type="body"/>
          </p:nvPr>
        </p:nvSpPr>
        <p:spPr>
          <a:xfrm>
            <a:off x="9296400" y="2286000"/>
            <a:ext cx="2432304" cy="3502152"/>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800"/>
              </a:spcBef>
              <a:spcAft>
                <a:spcPts val="0"/>
              </a:spcAft>
              <a:buSzPts val="1400"/>
              <a:buNone/>
              <a:defRPr sz="1400">
                <a:solidFill>
                  <a:srgbClr val="FFFFFF"/>
                </a:solidFill>
              </a:defRPr>
            </a:lvl1pPr>
            <a:lvl2pPr indent="-228600" lvl="1" marL="914400" algn="l">
              <a:lnSpc>
                <a:spcPct val="100000"/>
              </a:lnSpc>
              <a:spcBef>
                <a:spcPts val="500"/>
              </a:spcBef>
              <a:spcAft>
                <a:spcPts val="0"/>
              </a:spcAft>
              <a:buSzPts val="1200"/>
              <a:buNone/>
              <a:defRPr sz="1200"/>
            </a:lvl2pPr>
            <a:lvl3pPr indent="-228600" lvl="2" marL="1371600" algn="l">
              <a:lnSpc>
                <a:spcPct val="100000"/>
              </a:lnSpc>
              <a:spcBef>
                <a:spcPts val="500"/>
              </a:spcBef>
              <a:spcAft>
                <a:spcPts val="0"/>
              </a:spcAft>
              <a:buSzPts val="1000"/>
              <a:buNone/>
              <a:defRPr sz="1000"/>
            </a:lvl3pPr>
            <a:lvl4pPr indent="-228600" lvl="3" marL="1828800" algn="l">
              <a:lnSpc>
                <a:spcPct val="100000"/>
              </a:lnSpc>
              <a:spcBef>
                <a:spcPts val="500"/>
              </a:spcBef>
              <a:spcAft>
                <a:spcPts val="0"/>
              </a:spcAft>
              <a:buSzPts val="900"/>
              <a:buNone/>
              <a:defRPr sz="900"/>
            </a:lvl4pPr>
            <a:lvl5pPr indent="-228600" lvl="4" marL="2286000" algn="l">
              <a:lnSpc>
                <a:spcPct val="10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
        <p:nvSpPr>
          <p:cNvPr id="86" name="Google Shape;86;p29"/>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9"/>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sz="1000">
                <a:solidFill>
                  <a:srgbClr val="FFFFFF"/>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9"/>
          <p:cNvSpPr txBox="1"/>
          <p:nvPr>
            <p:ph idx="12" type="sldNum"/>
          </p:nvPr>
        </p:nvSpPr>
        <p:spPr>
          <a:xfrm>
            <a:off x="10396728" y="6227064"/>
            <a:ext cx="1463040" cy="27432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000">
                <a:solidFill>
                  <a:srgbClr val="FFFFFF"/>
                </a:solidFill>
                <a:latin typeface="Century Gothic"/>
                <a:ea typeface="Century Gothic"/>
                <a:cs typeface="Century Gothic"/>
                <a:sym typeface="Century Gothic"/>
              </a:defRPr>
            </a:lvl1pPr>
            <a:lvl2pPr indent="0" lvl="1" marL="0" algn="r">
              <a:spcBef>
                <a:spcPts val="0"/>
              </a:spcBef>
              <a:buNone/>
              <a:defRPr sz="1000">
                <a:solidFill>
                  <a:srgbClr val="FFFFFF"/>
                </a:solidFill>
                <a:latin typeface="Century Gothic"/>
                <a:ea typeface="Century Gothic"/>
                <a:cs typeface="Century Gothic"/>
                <a:sym typeface="Century Gothic"/>
              </a:defRPr>
            </a:lvl2pPr>
            <a:lvl3pPr indent="0" lvl="2" marL="0" algn="r">
              <a:spcBef>
                <a:spcPts val="0"/>
              </a:spcBef>
              <a:buNone/>
              <a:defRPr sz="1000">
                <a:solidFill>
                  <a:srgbClr val="FFFFFF"/>
                </a:solidFill>
                <a:latin typeface="Century Gothic"/>
                <a:ea typeface="Century Gothic"/>
                <a:cs typeface="Century Gothic"/>
                <a:sym typeface="Century Gothic"/>
              </a:defRPr>
            </a:lvl3pPr>
            <a:lvl4pPr indent="0" lvl="3" marL="0" algn="r">
              <a:spcBef>
                <a:spcPts val="0"/>
              </a:spcBef>
              <a:buNone/>
              <a:defRPr sz="1000">
                <a:solidFill>
                  <a:srgbClr val="FFFFFF"/>
                </a:solidFill>
                <a:latin typeface="Century Gothic"/>
                <a:ea typeface="Century Gothic"/>
                <a:cs typeface="Century Gothic"/>
                <a:sym typeface="Century Gothic"/>
              </a:defRPr>
            </a:lvl4pPr>
            <a:lvl5pPr indent="0" lvl="4" marL="0" algn="r">
              <a:spcBef>
                <a:spcPts val="0"/>
              </a:spcBef>
              <a:buNone/>
              <a:defRPr sz="1000">
                <a:solidFill>
                  <a:srgbClr val="FFFFFF"/>
                </a:solidFill>
                <a:latin typeface="Century Gothic"/>
                <a:ea typeface="Century Gothic"/>
                <a:cs typeface="Century Gothic"/>
                <a:sym typeface="Century Gothic"/>
              </a:defRPr>
            </a:lvl5pPr>
            <a:lvl6pPr indent="0" lvl="5" marL="0" algn="r">
              <a:spcBef>
                <a:spcPts val="0"/>
              </a:spcBef>
              <a:buNone/>
              <a:defRPr sz="1000">
                <a:solidFill>
                  <a:srgbClr val="FFFFFF"/>
                </a:solidFill>
                <a:latin typeface="Century Gothic"/>
                <a:ea typeface="Century Gothic"/>
                <a:cs typeface="Century Gothic"/>
                <a:sym typeface="Century Gothic"/>
              </a:defRPr>
            </a:lvl6pPr>
            <a:lvl7pPr indent="0" lvl="6" marL="0" algn="r">
              <a:spcBef>
                <a:spcPts val="0"/>
              </a:spcBef>
              <a:buNone/>
              <a:defRPr sz="1000">
                <a:solidFill>
                  <a:srgbClr val="FFFFFF"/>
                </a:solidFill>
                <a:latin typeface="Century Gothic"/>
                <a:ea typeface="Century Gothic"/>
                <a:cs typeface="Century Gothic"/>
                <a:sym typeface="Century Gothic"/>
              </a:defRPr>
            </a:lvl7pPr>
            <a:lvl8pPr indent="0" lvl="7" marL="0" algn="r">
              <a:spcBef>
                <a:spcPts val="0"/>
              </a:spcBef>
              <a:buNone/>
              <a:defRPr sz="1000">
                <a:solidFill>
                  <a:srgbClr val="FFFFFF"/>
                </a:solidFill>
                <a:latin typeface="Century Gothic"/>
                <a:ea typeface="Century Gothic"/>
                <a:cs typeface="Century Gothic"/>
                <a:sym typeface="Century Gothic"/>
              </a:defRPr>
            </a:lvl8pPr>
            <a:lvl9pPr indent="0" lvl="8" marL="0" algn="r">
              <a:spcBef>
                <a:spcPts val="0"/>
              </a:spcBef>
              <a:buNone/>
              <a:defRPr sz="1000">
                <a:solidFill>
                  <a:srgbClr val="FF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29"/>
          <p:cNvSpPr/>
          <p:nvPr/>
        </p:nvSpPr>
        <p:spPr>
          <a:xfrm>
            <a:off x="9157546" y="374904"/>
            <a:ext cx="2651760" cy="6108192"/>
          </a:xfrm>
          <a:prstGeom prst="rect">
            <a:avLst/>
          </a:prstGeom>
          <a:noFill/>
          <a:ln cap="sq" cmpd="sng" w="9525">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0"/>
          <p:cNvSpPr/>
          <p:nvPr/>
        </p:nvSpPr>
        <p:spPr>
          <a:xfrm>
            <a:off x="234696" y="237744"/>
            <a:ext cx="11722608" cy="6382512"/>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20"/>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62626"/>
              </a:buClr>
              <a:buSzPts val="4800"/>
              <a:buFont typeface="Century Gothic"/>
              <a:buNone/>
              <a:defRPr b="0" i="0" sz="4800" u="none" cap="none" strike="noStrike">
                <a:solidFill>
                  <a:srgbClr val="26262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20"/>
          <p:cNvSpPr txBox="1"/>
          <p:nvPr>
            <p:ph idx="1" type="body"/>
          </p:nvPr>
        </p:nvSpPr>
        <p:spPr>
          <a:xfrm>
            <a:off x="1066800" y="2103120"/>
            <a:ext cx="10058400" cy="393192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900"/>
              </a:spcBef>
              <a:spcAft>
                <a:spcPts val="0"/>
              </a:spcAft>
              <a:buClr>
                <a:srgbClr val="262626"/>
              </a:buClr>
              <a:buSzPts val="1800"/>
              <a:buFont typeface="Garamond"/>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500"/>
              </a:spcBef>
              <a:spcAft>
                <a:spcPts val="0"/>
              </a:spcAft>
              <a:buClr>
                <a:srgbClr val="262626"/>
              </a:buClr>
              <a:buSzPts val="1600"/>
              <a:buFont typeface="Garamond"/>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3pPr>
            <a:lvl4pPr indent="-317500" lvl="3" marL="18288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9pPr>
          </a:lstStyle>
          <a:p/>
        </p:txBody>
      </p:sp>
      <p:sp>
        <p:nvSpPr>
          <p:cNvPr id="9" name="Google Shape;9;p20"/>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3F3F3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0" name="Google Shape;10;p20"/>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1000" u="none" cap="none" strike="noStrike">
                <a:solidFill>
                  <a:srgbClr val="3F3F3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1" name="Google Shape;11;p20"/>
          <p:cNvSpPr txBox="1"/>
          <p:nvPr>
            <p:ph idx="12" type="sldNum"/>
          </p:nvPr>
        </p:nvSpPr>
        <p:spPr>
          <a:xfrm>
            <a:off x="10469880" y="6307672"/>
            <a:ext cx="1463040" cy="27432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i="0" sz="1000" u="none" cap="none" strike="noStrike">
                <a:solidFill>
                  <a:srgbClr val="3F3F3F"/>
                </a:solidFill>
                <a:latin typeface="Century Gothic"/>
                <a:ea typeface="Century Gothic"/>
                <a:cs typeface="Century Gothic"/>
                <a:sym typeface="Century Gothic"/>
              </a:defRPr>
            </a:lvl1pPr>
            <a:lvl2pPr indent="0" lvl="1" marL="0" marR="0" rtl="0" algn="r">
              <a:spcBef>
                <a:spcPts val="0"/>
              </a:spcBef>
              <a:buNone/>
              <a:defRPr b="0" i="0" sz="1000" u="none" cap="none" strike="noStrike">
                <a:solidFill>
                  <a:srgbClr val="3F3F3F"/>
                </a:solidFill>
                <a:latin typeface="Century Gothic"/>
                <a:ea typeface="Century Gothic"/>
                <a:cs typeface="Century Gothic"/>
                <a:sym typeface="Century Gothic"/>
              </a:defRPr>
            </a:lvl2pPr>
            <a:lvl3pPr indent="0" lvl="2" marL="0" marR="0" rtl="0" algn="r">
              <a:spcBef>
                <a:spcPts val="0"/>
              </a:spcBef>
              <a:buNone/>
              <a:defRPr b="0" i="0" sz="1000" u="none" cap="none" strike="noStrike">
                <a:solidFill>
                  <a:srgbClr val="3F3F3F"/>
                </a:solidFill>
                <a:latin typeface="Century Gothic"/>
                <a:ea typeface="Century Gothic"/>
                <a:cs typeface="Century Gothic"/>
                <a:sym typeface="Century Gothic"/>
              </a:defRPr>
            </a:lvl3pPr>
            <a:lvl4pPr indent="0" lvl="3" marL="0" marR="0" rtl="0" algn="r">
              <a:spcBef>
                <a:spcPts val="0"/>
              </a:spcBef>
              <a:buNone/>
              <a:defRPr b="0" i="0" sz="1000" u="none" cap="none" strike="noStrike">
                <a:solidFill>
                  <a:srgbClr val="3F3F3F"/>
                </a:solidFill>
                <a:latin typeface="Century Gothic"/>
                <a:ea typeface="Century Gothic"/>
                <a:cs typeface="Century Gothic"/>
                <a:sym typeface="Century Gothic"/>
              </a:defRPr>
            </a:lvl4pPr>
            <a:lvl5pPr indent="0" lvl="4" marL="0" marR="0" rtl="0" algn="r">
              <a:spcBef>
                <a:spcPts val="0"/>
              </a:spcBef>
              <a:buNone/>
              <a:defRPr b="0" i="0" sz="1000" u="none" cap="none" strike="noStrike">
                <a:solidFill>
                  <a:srgbClr val="3F3F3F"/>
                </a:solidFill>
                <a:latin typeface="Century Gothic"/>
                <a:ea typeface="Century Gothic"/>
                <a:cs typeface="Century Gothic"/>
                <a:sym typeface="Century Gothic"/>
              </a:defRPr>
            </a:lvl5pPr>
            <a:lvl6pPr indent="0" lvl="5" marL="0" marR="0" rtl="0" algn="r">
              <a:spcBef>
                <a:spcPts val="0"/>
              </a:spcBef>
              <a:buNone/>
              <a:defRPr b="0" i="0" sz="1000" u="none" cap="none" strike="noStrike">
                <a:solidFill>
                  <a:srgbClr val="3F3F3F"/>
                </a:solidFill>
                <a:latin typeface="Century Gothic"/>
                <a:ea typeface="Century Gothic"/>
                <a:cs typeface="Century Gothic"/>
                <a:sym typeface="Century Gothic"/>
              </a:defRPr>
            </a:lvl6pPr>
            <a:lvl7pPr indent="0" lvl="6" marL="0" marR="0" rtl="0" algn="r">
              <a:spcBef>
                <a:spcPts val="0"/>
              </a:spcBef>
              <a:buNone/>
              <a:defRPr b="0" i="0" sz="1000" u="none" cap="none" strike="noStrike">
                <a:solidFill>
                  <a:srgbClr val="3F3F3F"/>
                </a:solidFill>
                <a:latin typeface="Century Gothic"/>
                <a:ea typeface="Century Gothic"/>
                <a:cs typeface="Century Gothic"/>
                <a:sym typeface="Century Gothic"/>
              </a:defRPr>
            </a:lvl7pPr>
            <a:lvl8pPr indent="0" lvl="7" marL="0" marR="0" rtl="0" algn="r">
              <a:spcBef>
                <a:spcPts val="0"/>
              </a:spcBef>
              <a:buNone/>
              <a:defRPr b="0" i="0" sz="1000" u="none" cap="none" strike="noStrike">
                <a:solidFill>
                  <a:srgbClr val="3F3F3F"/>
                </a:solidFill>
                <a:latin typeface="Century Gothic"/>
                <a:ea typeface="Century Gothic"/>
                <a:cs typeface="Century Gothic"/>
                <a:sym typeface="Century Gothic"/>
              </a:defRPr>
            </a:lvl8pPr>
            <a:lvl9pPr indent="0" lvl="8" marL="0" marR="0" rtl="0" algn="r">
              <a:spcBef>
                <a:spcPts val="0"/>
              </a:spcBef>
              <a:buNone/>
              <a:defRPr b="0" i="0" sz="1000" u="none" cap="none" strike="noStrike">
                <a:solidFill>
                  <a:srgbClr val="3F3F3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13.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
          <p:cNvSpPr txBox="1"/>
          <p:nvPr>
            <p:ph type="ctrTitle"/>
          </p:nvPr>
        </p:nvSpPr>
        <p:spPr>
          <a:xfrm>
            <a:off x="1561708" y="2091263"/>
            <a:ext cx="9068586" cy="2590800"/>
          </a:xfrm>
          <a:prstGeom prst="rect">
            <a:avLst/>
          </a:prstGeom>
          <a:noFill/>
          <a:ln>
            <a:noFill/>
          </a:ln>
        </p:spPr>
        <p:txBody>
          <a:bodyPr anchorCtr="0" anchor="ctr" bIns="45700" lIns="91425" spcFirstLastPara="1" rIns="91425" wrap="square" tIns="45700">
            <a:noAutofit/>
          </a:bodyPr>
          <a:lstStyle/>
          <a:p>
            <a:pPr indent="0" lvl="0" marL="0" rtl="0" algn="ctr">
              <a:lnSpc>
                <a:spcPct val="83000"/>
              </a:lnSpc>
              <a:spcBef>
                <a:spcPts val="0"/>
              </a:spcBef>
              <a:spcAft>
                <a:spcPts val="0"/>
              </a:spcAft>
              <a:buClr>
                <a:srgbClr val="262626"/>
              </a:buClr>
              <a:buSzPts val="7200"/>
              <a:buFont typeface="Century Gothic"/>
              <a:buNone/>
            </a:pPr>
            <a:r>
              <a:rPr lang="en-US"/>
              <a:t>ANEMOMETER</a:t>
            </a:r>
            <a:br>
              <a:rPr lang="en-US"/>
            </a:br>
            <a:r>
              <a:rPr lang="en-US"/>
              <a:t>PROJECT</a:t>
            </a:r>
            <a:endParaRPr/>
          </a:p>
        </p:txBody>
      </p:sp>
      <p:sp>
        <p:nvSpPr>
          <p:cNvPr id="107" name="Google Shape;107;p1"/>
          <p:cNvSpPr txBox="1"/>
          <p:nvPr>
            <p:ph idx="1" type="subTitle"/>
          </p:nvPr>
        </p:nvSpPr>
        <p:spPr>
          <a:xfrm>
            <a:off x="1562100" y="4682062"/>
            <a:ext cx="9070848" cy="716415"/>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1600"/>
              <a:buNone/>
            </a:pPr>
            <a:r>
              <a:rPr lang="en-US"/>
              <a:t>Muntaha Pasha</a:t>
            </a:r>
            <a:endParaRPr/>
          </a:p>
          <a:p>
            <a:pPr indent="0" lvl="0" marL="0" rtl="0" algn="ctr">
              <a:lnSpc>
                <a:spcPct val="100000"/>
              </a:lnSpc>
              <a:spcBef>
                <a:spcPts val="0"/>
              </a:spcBef>
              <a:spcAft>
                <a:spcPts val="0"/>
              </a:spcAft>
              <a:buSzPts val="1600"/>
              <a:buNone/>
            </a:pPr>
            <a:r>
              <a:rPr lang="en-US"/>
              <a:t>Update: 11/20/2020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1" name="Shape 221"/>
        <p:cNvGrpSpPr/>
        <p:nvPr/>
      </p:nvGrpSpPr>
      <p:grpSpPr>
        <a:xfrm>
          <a:off x="0" y="0"/>
          <a:ext cx="0" cy="0"/>
          <a:chOff x="0" y="0"/>
          <a:chExt cx="0" cy="0"/>
        </a:xfrm>
      </p:grpSpPr>
      <p:sp>
        <p:nvSpPr>
          <p:cNvPr id="222" name="Google Shape;222;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23" name="Google Shape;223;p9"/>
          <p:cNvSpPr/>
          <p:nvPr/>
        </p:nvSpPr>
        <p:spPr>
          <a:xfrm>
            <a:off x="245529" y="237744"/>
            <a:ext cx="8531352" cy="6382512"/>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9"/>
          <p:cNvSpPr/>
          <p:nvPr/>
        </p:nvSpPr>
        <p:spPr>
          <a:xfrm>
            <a:off x="9020386" y="237744"/>
            <a:ext cx="2926080" cy="638251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9"/>
          <p:cNvSpPr txBox="1"/>
          <p:nvPr>
            <p:ph type="title"/>
          </p:nvPr>
        </p:nvSpPr>
        <p:spPr>
          <a:xfrm>
            <a:off x="9214701" y="612843"/>
            <a:ext cx="2567177" cy="14997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2800"/>
              <a:buFont typeface="Century Gothic"/>
              <a:buNone/>
            </a:pPr>
            <a:r>
              <a:rPr lang="en-US" sz="2800">
                <a:solidFill>
                  <a:srgbClr val="FFFFFF"/>
                </a:solidFill>
              </a:rPr>
              <a:t>SONIC DATA (2018 – 2020)</a:t>
            </a:r>
            <a:endParaRPr/>
          </a:p>
        </p:txBody>
      </p:sp>
      <p:sp>
        <p:nvSpPr>
          <p:cNvPr id="226" name="Google Shape;226;p9"/>
          <p:cNvSpPr/>
          <p:nvPr/>
        </p:nvSpPr>
        <p:spPr>
          <a:xfrm>
            <a:off x="410122" y="413053"/>
            <a:ext cx="8212114" cy="6064596"/>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
          <p:cNvSpPr txBox="1"/>
          <p:nvPr>
            <p:ph idx="1" type="body"/>
          </p:nvPr>
        </p:nvSpPr>
        <p:spPr>
          <a:xfrm>
            <a:off x="9374744" y="2240347"/>
            <a:ext cx="2247090" cy="4046706"/>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400"/>
              <a:buChar char="◦"/>
            </a:pPr>
            <a:r>
              <a:rPr lang="en-US" sz="1400">
                <a:solidFill>
                  <a:srgbClr val="FFFFFF"/>
                </a:solidFill>
              </a:rPr>
              <a:t>This is a plot of all the Sonic Data we have on record currently from 2018 – 2020.</a:t>
            </a:r>
            <a:endParaRPr/>
          </a:p>
          <a:p>
            <a:pPr indent="-182880" lvl="0" marL="182880" rtl="0" algn="l">
              <a:lnSpc>
                <a:spcPct val="100000"/>
              </a:lnSpc>
              <a:spcBef>
                <a:spcPts val="900"/>
              </a:spcBef>
              <a:spcAft>
                <a:spcPts val="0"/>
              </a:spcAft>
              <a:buSzPts val="1400"/>
              <a:buChar char="◦"/>
            </a:pPr>
            <a:r>
              <a:rPr lang="en-US" sz="1400">
                <a:solidFill>
                  <a:srgbClr val="FFFFFF"/>
                </a:solidFill>
              </a:rPr>
              <a:t>There is obviously some missing data that the daily averages taken later in the presentation smooths over.</a:t>
            </a:r>
            <a:endParaRPr/>
          </a:p>
          <a:p>
            <a:pPr indent="-182880" lvl="0" marL="182880" rtl="0" algn="l">
              <a:lnSpc>
                <a:spcPct val="100000"/>
              </a:lnSpc>
              <a:spcBef>
                <a:spcPts val="900"/>
              </a:spcBef>
              <a:spcAft>
                <a:spcPts val="0"/>
              </a:spcAft>
              <a:buSzPts val="1400"/>
              <a:buChar char="◦"/>
            </a:pPr>
            <a:r>
              <a:rPr lang="en-US" sz="1400">
                <a:solidFill>
                  <a:srgbClr val="FFFFFF"/>
                </a:solidFill>
              </a:rPr>
              <a:t>This needed to be averaged over 5 -minute intervals in order to match the WXT Graph.</a:t>
            </a:r>
            <a:endParaRPr/>
          </a:p>
        </p:txBody>
      </p:sp>
      <p:pic>
        <p:nvPicPr>
          <p:cNvPr descr="Chart&#10;&#10;Description automatically generated" id="228" name="Google Shape;228;p9"/>
          <p:cNvPicPr preferRelativeResize="0"/>
          <p:nvPr/>
        </p:nvPicPr>
        <p:blipFill rotWithShape="1">
          <a:blip r:embed="rId3">
            <a:alphaModFix/>
          </a:blip>
          <a:srcRect b="0" l="0" r="0" t="0"/>
          <a:stretch/>
        </p:blipFill>
        <p:spPr>
          <a:xfrm>
            <a:off x="441210" y="1338910"/>
            <a:ext cx="8139989" cy="42128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sp>
        <p:nvSpPr>
          <p:cNvPr id="233" name="Google Shape;233;p10"/>
          <p:cNvSpPr/>
          <p:nvPr/>
        </p:nvSpPr>
        <p:spPr>
          <a:xfrm>
            <a:off x="234696" y="237744"/>
            <a:ext cx="11722608" cy="6382512"/>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0"/>
          <p:cNvSpPr/>
          <p:nvPr/>
        </p:nvSpPr>
        <p:spPr>
          <a:xfrm>
            <a:off x="0" y="0"/>
            <a:ext cx="4023162"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5" name="Google Shape;235;p10"/>
          <p:cNvSpPr/>
          <p:nvPr/>
        </p:nvSpPr>
        <p:spPr>
          <a:xfrm>
            <a:off x="4023162" y="0"/>
            <a:ext cx="8168743"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descr="Chart&#10;&#10;Description automatically generated" id="236" name="Google Shape;236;p10"/>
          <p:cNvPicPr preferRelativeResize="0"/>
          <p:nvPr/>
        </p:nvPicPr>
        <p:blipFill rotWithShape="1">
          <a:blip r:embed="rId3">
            <a:alphaModFix/>
          </a:blip>
          <a:srcRect b="0" l="0" r="0" t="0"/>
          <a:stretch/>
        </p:blipFill>
        <p:spPr>
          <a:xfrm>
            <a:off x="4049155" y="1349559"/>
            <a:ext cx="8114889" cy="4158882"/>
          </a:xfrm>
          <a:prstGeom prst="rect">
            <a:avLst/>
          </a:prstGeom>
          <a:noFill/>
          <a:ln>
            <a:noFill/>
          </a:ln>
        </p:spPr>
      </p:pic>
      <p:sp>
        <p:nvSpPr>
          <p:cNvPr id="237" name="Google Shape;237;p10"/>
          <p:cNvSpPr/>
          <p:nvPr/>
        </p:nvSpPr>
        <p:spPr>
          <a:xfrm>
            <a:off x="0" y="0"/>
            <a:ext cx="4025029" cy="6858000"/>
          </a:xfrm>
          <a:prstGeom prst="rect">
            <a:avLst/>
          </a:prstGeom>
          <a:blipFill rotWithShape="1">
            <a:blip r:embed="rId4">
              <a:alphaModFix amt="6000"/>
            </a:blip>
            <a:tile algn="tl" flip="none" tx="-44450" sx="85000" ty="3810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0"/>
          <p:cNvSpPr txBox="1"/>
          <p:nvPr>
            <p:ph type="title"/>
          </p:nvPr>
        </p:nvSpPr>
        <p:spPr>
          <a:xfrm>
            <a:off x="643433" y="643464"/>
            <a:ext cx="2888344" cy="1428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2500"/>
              <a:buFont typeface="Century Gothic"/>
              <a:buNone/>
            </a:pPr>
            <a:r>
              <a:rPr lang="en-US" sz="2500"/>
              <a:t>OVERLAID DATA FOR SONIC AND WXT (2018-2020)</a:t>
            </a:r>
            <a:endParaRPr/>
          </a:p>
        </p:txBody>
      </p:sp>
      <p:sp>
        <p:nvSpPr>
          <p:cNvPr id="239" name="Google Shape;239;p10"/>
          <p:cNvSpPr txBox="1"/>
          <p:nvPr>
            <p:ph idx="2" type="body"/>
          </p:nvPr>
        </p:nvSpPr>
        <p:spPr>
          <a:xfrm>
            <a:off x="643337" y="2184036"/>
            <a:ext cx="2888439" cy="386963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600"/>
              <a:buFont typeface="Garamond"/>
              <a:buChar char="◦"/>
            </a:pPr>
            <a:r>
              <a:rPr lang="en-US" sz="1600"/>
              <a:t>Here we look at the full data across both Sonic and WXT.</a:t>
            </a:r>
            <a:endParaRPr sz="1600"/>
          </a:p>
          <a:p>
            <a:pPr indent="0" lvl="0" marL="0" rtl="0" algn="l">
              <a:lnSpc>
                <a:spcPct val="90000"/>
              </a:lnSpc>
              <a:spcBef>
                <a:spcPts val="800"/>
              </a:spcBef>
              <a:spcAft>
                <a:spcPts val="0"/>
              </a:spcAft>
              <a:buSzPts val="1600"/>
              <a:buFont typeface="Garamond"/>
              <a:buChar char="◦"/>
            </a:pPr>
            <a:r>
              <a:rPr lang="en-US" sz="1600"/>
              <a:t>As mentioned in my Sonic Slide, I needed to average the wind speed across 5-minute intervals in order for it to line up with the WXT data.</a:t>
            </a:r>
            <a:endParaRPr sz="1600"/>
          </a:p>
          <a:p>
            <a:pPr indent="0" lvl="0" marL="0" rtl="0" algn="l">
              <a:lnSpc>
                <a:spcPct val="90000"/>
              </a:lnSpc>
              <a:spcBef>
                <a:spcPts val="800"/>
              </a:spcBef>
              <a:spcAft>
                <a:spcPts val="0"/>
              </a:spcAft>
              <a:buSzPts val="1600"/>
              <a:buFont typeface="Garamond"/>
              <a:buChar char="◦"/>
            </a:pPr>
            <a:r>
              <a:rPr lang="en-US" sz="1600"/>
              <a:t>This is the graph for Sonic data and WXT data overlaid on top of one another so we can clearly see Sonic comes in with higher wind speeds.</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1"/>
          <p:cNvSpPr txBox="1"/>
          <p:nvPr>
            <p:ph type="title"/>
          </p:nvPr>
        </p:nvSpPr>
        <p:spPr>
          <a:xfrm>
            <a:off x="9296400" y="607392"/>
            <a:ext cx="2430780" cy="164592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2800"/>
              <a:buFont typeface="Century Gothic"/>
              <a:buNone/>
            </a:pPr>
            <a:r>
              <a:rPr lang="en-US"/>
              <a:t>WXT DAILY AVERAGES (2018 – 2020)</a:t>
            </a:r>
            <a:endParaRPr/>
          </a:p>
        </p:txBody>
      </p:sp>
      <p:sp>
        <p:nvSpPr>
          <p:cNvPr id="245" name="Google Shape;245;p11"/>
          <p:cNvSpPr txBox="1"/>
          <p:nvPr>
            <p:ph idx="2" type="body"/>
          </p:nvPr>
        </p:nvSpPr>
        <p:spPr>
          <a:xfrm>
            <a:off x="9296400" y="2286000"/>
            <a:ext cx="2430780" cy="3505200"/>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SzPts val="1400"/>
              <a:buNone/>
            </a:pPr>
            <a:r>
              <a:t/>
            </a:r>
            <a:endParaRPr/>
          </a:p>
          <a:p>
            <a:pPr indent="0" lvl="0" marL="0" rtl="0" algn="l">
              <a:lnSpc>
                <a:spcPct val="110000"/>
              </a:lnSpc>
              <a:spcBef>
                <a:spcPts val="800"/>
              </a:spcBef>
              <a:spcAft>
                <a:spcPts val="0"/>
              </a:spcAft>
              <a:buSzPts val="1400"/>
              <a:buNone/>
            </a:pPr>
            <a:r>
              <a:rPr lang="en-US"/>
              <a:t>This is a plot showing averaged daily wind speeds from the WXT Anemometer from the beginning of 2018 to about midway through 2020.</a:t>
            </a:r>
            <a:endParaRPr/>
          </a:p>
          <a:p>
            <a:pPr indent="0" lvl="0" marL="0" rtl="0" algn="l">
              <a:lnSpc>
                <a:spcPct val="110000"/>
              </a:lnSpc>
              <a:spcBef>
                <a:spcPts val="800"/>
              </a:spcBef>
              <a:spcAft>
                <a:spcPts val="0"/>
              </a:spcAft>
              <a:buSzPts val="1400"/>
              <a:buNone/>
            </a:pPr>
            <a:r>
              <a:t/>
            </a:r>
            <a:endParaRPr/>
          </a:p>
        </p:txBody>
      </p:sp>
      <p:pic>
        <p:nvPicPr>
          <p:cNvPr descr="Chart, line chart&#10;&#10;Description automatically generated" id="246" name="Google Shape;246;p11"/>
          <p:cNvPicPr preferRelativeResize="0"/>
          <p:nvPr/>
        </p:nvPicPr>
        <p:blipFill rotWithShape="1">
          <a:blip r:embed="rId3">
            <a:alphaModFix/>
          </a:blip>
          <a:srcRect b="0" l="0" r="0" t="0"/>
          <a:stretch/>
        </p:blipFill>
        <p:spPr>
          <a:xfrm>
            <a:off x="359468" y="1284957"/>
            <a:ext cx="8303864" cy="428808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2"/>
          <p:cNvSpPr txBox="1"/>
          <p:nvPr>
            <p:ph type="title"/>
          </p:nvPr>
        </p:nvSpPr>
        <p:spPr>
          <a:xfrm>
            <a:off x="9296400" y="607392"/>
            <a:ext cx="2430780" cy="164592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2800"/>
              <a:buFont typeface="Century Gothic"/>
              <a:buNone/>
            </a:pPr>
            <a:r>
              <a:rPr lang="en-US"/>
              <a:t>SONIC DAILY AVERAGES (2018 – 2020)</a:t>
            </a:r>
            <a:endParaRPr/>
          </a:p>
        </p:txBody>
      </p:sp>
      <p:sp>
        <p:nvSpPr>
          <p:cNvPr id="252" name="Google Shape;252;p12"/>
          <p:cNvSpPr txBox="1"/>
          <p:nvPr>
            <p:ph idx="2" type="body"/>
          </p:nvPr>
        </p:nvSpPr>
        <p:spPr>
          <a:xfrm>
            <a:off x="9296400" y="2286000"/>
            <a:ext cx="2430780" cy="3505200"/>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SzPts val="1400"/>
              <a:buNone/>
            </a:pPr>
            <a:r>
              <a:t/>
            </a:r>
            <a:endParaRPr/>
          </a:p>
          <a:p>
            <a:pPr indent="0" lvl="0" marL="0" rtl="0" algn="l">
              <a:lnSpc>
                <a:spcPct val="110000"/>
              </a:lnSpc>
              <a:spcBef>
                <a:spcPts val="800"/>
              </a:spcBef>
              <a:spcAft>
                <a:spcPts val="0"/>
              </a:spcAft>
              <a:buSzPts val="1400"/>
              <a:buNone/>
            </a:pPr>
            <a:r>
              <a:rPr lang="en-US"/>
              <a:t>This is a plot showing averaged daily wind speeds from the Sonic Anemometer from the beginning of 2018 to about midway through 2020.</a:t>
            </a:r>
            <a:endParaRPr/>
          </a:p>
        </p:txBody>
      </p:sp>
      <p:pic>
        <p:nvPicPr>
          <p:cNvPr descr="Chart&#10;&#10;Description automatically generated" id="253" name="Google Shape;253;p12"/>
          <p:cNvPicPr preferRelativeResize="0"/>
          <p:nvPr/>
        </p:nvPicPr>
        <p:blipFill rotWithShape="1">
          <a:blip r:embed="rId3">
            <a:alphaModFix/>
          </a:blip>
          <a:srcRect b="0" l="0" r="0" t="0"/>
          <a:stretch/>
        </p:blipFill>
        <p:spPr>
          <a:xfrm>
            <a:off x="338213" y="1291454"/>
            <a:ext cx="8309022" cy="427509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 name="Shape 257"/>
        <p:cNvGrpSpPr/>
        <p:nvPr/>
      </p:nvGrpSpPr>
      <p:grpSpPr>
        <a:xfrm>
          <a:off x="0" y="0"/>
          <a:ext cx="0" cy="0"/>
          <a:chOff x="0" y="0"/>
          <a:chExt cx="0" cy="0"/>
        </a:xfrm>
      </p:grpSpPr>
      <p:sp>
        <p:nvSpPr>
          <p:cNvPr id="258" name="Google Shape;258;p13"/>
          <p:cNvSpPr/>
          <p:nvPr/>
        </p:nvSpPr>
        <p:spPr>
          <a:xfrm>
            <a:off x="234696" y="237744"/>
            <a:ext cx="11722608" cy="6382512"/>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0" y="0"/>
            <a:ext cx="4023162"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0" name="Google Shape;260;p13"/>
          <p:cNvSpPr/>
          <p:nvPr/>
        </p:nvSpPr>
        <p:spPr>
          <a:xfrm>
            <a:off x="4023162" y="0"/>
            <a:ext cx="8168743"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descr="Chart, line chart, histogram&#10;&#10;Description automatically generated" id="261" name="Google Shape;261;p13"/>
          <p:cNvPicPr preferRelativeResize="0"/>
          <p:nvPr>
            <p:ph idx="1" type="body"/>
          </p:nvPr>
        </p:nvPicPr>
        <p:blipFill rotWithShape="1">
          <a:blip r:embed="rId3">
            <a:alphaModFix/>
          </a:blip>
          <a:srcRect b="0" l="0" r="0" t="0"/>
          <a:stretch/>
        </p:blipFill>
        <p:spPr>
          <a:xfrm>
            <a:off x="4100582" y="1273998"/>
            <a:ext cx="7982410" cy="4150855"/>
          </a:xfrm>
          <a:prstGeom prst="rect">
            <a:avLst/>
          </a:prstGeom>
          <a:noFill/>
          <a:ln>
            <a:noFill/>
          </a:ln>
        </p:spPr>
      </p:pic>
      <p:sp>
        <p:nvSpPr>
          <p:cNvPr id="262" name="Google Shape;262;p13"/>
          <p:cNvSpPr/>
          <p:nvPr/>
        </p:nvSpPr>
        <p:spPr>
          <a:xfrm>
            <a:off x="0" y="0"/>
            <a:ext cx="4025029" cy="6858000"/>
          </a:xfrm>
          <a:prstGeom prst="rect">
            <a:avLst/>
          </a:prstGeom>
          <a:blipFill rotWithShape="1">
            <a:blip r:embed="rId4">
              <a:alphaModFix amt="6000"/>
            </a:blip>
            <a:tile algn="tl" flip="none" tx="-44450" sx="85000" ty="3810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txBox="1"/>
          <p:nvPr>
            <p:ph type="title"/>
          </p:nvPr>
        </p:nvSpPr>
        <p:spPr>
          <a:xfrm>
            <a:off x="643433" y="643464"/>
            <a:ext cx="2888344" cy="1428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2500"/>
              <a:buFont typeface="Century Gothic"/>
              <a:buNone/>
            </a:pPr>
            <a:r>
              <a:rPr lang="en-US" sz="2500"/>
              <a:t>DAILY AVERAGES FOR SONIC AND WXT</a:t>
            </a:r>
            <a:endParaRPr/>
          </a:p>
        </p:txBody>
      </p:sp>
      <p:sp>
        <p:nvSpPr>
          <p:cNvPr id="264" name="Google Shape;264;p13"/>
          <p:cNvSpPr txBox="1"/>
          <p:nvPr>
            <p:ph idx="2" type="body"/>
          </p:nvPr>
        </p:nvSpPr>
        <p:spPr>
          <a:xfrm>
            <a:off x="546621" y="2214809"/>
            <a:ext cx="3145224" cy="432666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600"/>
              <a:buFont typeface="Garamond"/>
              <a:buChar char="◦"/>
            </a:pPr>
            <a:r>
              <a:rPr lang="en-US" sz="1600"/>
              <a:t>Here we look at the daily averages across both Sonic and WXT.</a:t>
            </a:r>
            <a:endParaRPr/>
          </a:p>
          <a:p>
            <a:pPr indent="0" lvl="0" marL="0" rtl="0" algn="l">
              <a:lnSpc>
                <a:spcPct val="100000"/>
              </a:lnSpc>
              <a:spcBef>
                <a:spcPts val="800"/>
              </a:spcBef>
              <a:spcAft>
                <a:spcPts val="0"/>
              </a:spcAft>
              <a:buSzPts val="1600"/>
              <a:buFont typeface="Garamond"/>
              <a:buChar char="◦"/>
            </a:pPr>
            <a:r>
              <a:rPr lang="en-US" sz="1600"/>
              <a:t>I essentially took mean wind speed and direction over the course of one day worth of data for both anemometers.</a:t>
            </a:r>
            <a:endParaRPr/>
          </a:p>
          <a:p>
            <a:pPr indent="0" lvl="0" marL="0" rtl="0" algn="l">
              <a:lnSpc>
                <a:spcPct val="100000"/>
              </a:lnSpc>
              <a:spcBef>
                <a:spcPts val="800"/>
              </a:spcBef>
              <a:spcAft>
                <a:spcPts val="0"/>
              </a:spcAft>
              <a:buSzPts val="1600"/>
              <a:buFont typeface="Garamond"/>
              <a:buChar char="◦"/>
            </a:pPr>
            <a:r>
              <a:rPr lang="en-US" sz="1600"/>
              <a:t>This is the graph for Sonic data and WXT data overlaid on top of one another so we can clearly see Sonic comes in with higher daily average wind speeds.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4"/>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rPr lang="en-US"/>
              <a:t>WXT WINDROSE</a:t>
            </a:r>
            <a:endParaRPr/>
          </a:p>
        </p:txBody>
      </p:sp>
      <p:sp>
        <p:nvSpPr>
          <p:cNvPr id="270" name="Google Shape;270;p14"/>
          <p:cNvSpPr txBox="1"/>
          <p:nvPr>
            <p:ph idx="1" type="body"/>
          </p:nvPr>
        </p:nvSpPr>
        <p:spPr>
          <a:xfrm>
            <a:off x="1066800" y="2103120"/>
            <a:ext cx="3742592" cy="3931920"/>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800"/>
              <a:buChar char="◦"/>
            </a:pPr>
            <a:r>
              <a:rPr lang="en-US"/>
              <a:t>Data from all WXT Files Concatenated (2018, 2019, and 2020)</a:t>
            </a:r>
            <a:endParaRPr/>
          </a:p>
          <a:p>
            <a:pPr indent="-68579" lvl="0" marL="182880" rtl="0" algn="l">
              <a:lnSpc>
                <a:spcPct val="100000"/>
              </a:lnSpc>
              <a:spcBef>
                <a:spcPts val="900"/>
              </a:spcBef>
              <a:spcAft>
                <a:spcPts val="0"/>
              </a:spcAft>
              <a:buSzPts val="1800"/>
              <a:buNone/>
            </a:pPr>
            <a:r>
              <a:t/>
            </a:r>
            <a:endParaRPr/>
          </a:p>
          <a:p>
            <a:pPr indent="0" lvl="0" marL="0" rtl="0" algn="l">
              <a:lnSpc>
                <a:spcPct val="100000"/>
              </a:lnSpc>
              <a:spcBef>
                <a:spcPts val="900"/>
              </a:spcBef>
              <a:spcAft>
                <a:spcPts val="0"/>
              </a:spcAft>
              <a:buSzPts val="1800"/>
              <a:buNone/>
            </a:pPr>
            <a:r>
              <a:t/>
            </a:r>
            <a:endParaRPr/>
          </a:p>
          <a:p>
            <a:pPr indent="-182880" lvl="0" marL="182880" rtl="0" algn="l">
              <a:lnSpc>
                <a:spcPct val="100000"/>
              </a:lnSpc>
              <a:spcBef>
                <a:spcPts val="900"/>
              </a:spcBef>
              <a:spcAft>
                <a:spcPts val="0"/>
              </a:spcAft>
              <a:buSzPts val="1800"/>
              <a:buChar char="◦"/>
            </a:pPr>
            <a:r>
              <a:rPr lang="en-US"/>
              <a:t>Bins set to 30 with a step size of 5, and the frequency was from 1 to 18 with a step size of 3. (That’s what the red values on the concentric rings are).</a:t>
            </a:r>
            <a:endParaRPr/>
          </a:p>
        </p:txBody>
      </p:sp>
      <p:pic>
        <p:nvPicPr>
          <p:cNvPr id="271" name="Google Shape;271;p14"/>
          <p:cNvPicPr preferRelativeResize="0"/>
          <p:nvPr/>
        </p:nvPicPr>
        <p:blipFill rotWithShape="1">
          <a:blip r:embed="rId3">
            <a:alphaModFix/>
          </a:blip>
          <a:srcRect b="0" l="0" r="0" t="0"/>
          <a:stretch/>
        </p:blipFill>
        <p:spPr>
          <a:xfrm>
            <a:off x="6398668" y="1187777"/>
            <a:ext cx="5422545" cy="5326144"/>
          </a:xfrm>
          <a:prstGeom prst="rect">
            <a:avLst/>
          </a:prstGeom>
          <a:noFill/>
          <a:ln>
            <a:noFill/>
          </a:ln>
        </p:spPr>
      </p:pic>
      <p:sp>
        <p:nvSpPr>
          <p:cNvPr id="272" name="Google Shape;272;p14"/>
          <p:cNvSpPr txBox="1"/>
          <p:nvPr/>
        </p:nvSpPr>
        <p:spPr>
          <a:xfrm>
            <a:off x="6537081" y="5174273"/>
            <a:ext cx="140455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entury Gothic"/>
                <a:ea typeface="Century Gothic"/>
                <a:cs typeface="Century Gothic"/>
                <a:sym typeface="Century Gothic"/>
              </a:rPr>
              <a:t>Wind Speed (m/s)</a:t>
            </a:r>
            <a:endParaRPr/>
          </a:p>
        </p:txBody>
      </p:sp>
      <p:sp>
        <p:nvSpPr>
          <p:cNvPr id="273" name="Google Shape;273;p14"/>
          <p:cNvSpPr txBox="1"/>
          <p:nvPr/>
        </p:nvSpPr>
        <p:spPr>
          <a:xfrm>
            <a:off x="9779977" y="1436077"/>
            <a:ext cx="1879041"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entury Gothic"/>
                <a:ea typeface="Century Gothic"/>
                <a:cs typeface="Century Gothic"/>
                <a:sym typeface="Century Gothic"/>
              </a:rPr>
              <a:t>Time Slices (Normalized </a:t>
            </a:r>
            <a:endParaRPr/>
          </a:p>
          <a:p>
            <a:pPr indent="0" lvl="0" marL="0" marR="0" rtl="0" algn="l">
              <a:spcBef>
                <a:spcPts val="0"/>
              </a:spcBef>
              <a:spcAft>
                <a:spcPts val="0"/>
              </a:spcAft>
              <a:buNone/>
            </a:pPr>
            <a:r>
              <a:rPr lang="en-US" sz="1050">
                <a:solidFill>
                  <a:schemeClr val="dk1"/>
                </a:solidFill>
                <a:latin typeface="Century Gothic"/>
                <a:ea typeface="Century Gothic"/>
                <a:cs typeface="Century Gothic"/>
                <a:sym typeface="Century Gothic"/>
              </a:rPr>
              <a:t>                     Percentages)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5"/>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rPr lang="en-US"/>
              <a:t>SONIC WINDROSE</a:t>
            </a:r>
            <a:endParaRPr/>
          </a:p>
        </p:txBody>
      </p:sp>
      <p:sp>
        <p:nvSpPr>
          <p:cNvPr id="279" name="Google Shape;279;p15"/>
          <p:cNvSpPr txBox="1"/>
          <p:nvPr>
            <p:ph idx="1" type="body"/>
          </p:nvPr>
        </p:nvSpPr>
        <p:spPr>
          <a:xfrm>
            <a:off x="1066800" y="2103120"/>
            <a:ext cx="3825711" cy="3931920"/>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800"/>
              <a:buChar char="◦"/>
            </a:pPr>
            <a:r>
              <a:rPr lang="en-US"/>
              <a:t>Data from all Sonic Files Concatenated (2018, 2019, and 2020)</a:t>
            </a:r>
            <a:endParaRPr/>
          </a:p>
          <a:p>
            <a:pPr indent="-68579" lvl="0" marL="182880" rtl="0" algn="l">
              <a:lnSpc>
                <a:spcPct val="100000"/>
              </a:lnSpc>
              <a:spcBef>
                <a:spcPts val="900"/>
              </a:spcBef>
              <a:spcAft>
                <a:spcPts val="0"/>
              </a:spcAft>
              <a:buSzPts val="1800"/>
              <a:buNone/>
            </a:pPr>
            <a:r>
              <a:t/>
            </a:r>
            <a:endParaRPr/>
          </a:p>
          <a:p>
            <a:pPr indent="0" lvl="0" marL="0" rtl="0" algn="l">
              <a:lnSpc>
                <a:spcPct val="100000"/>
              </a:lnSpc>
              <a:spcBef>
                <a:spcPts val="900"/>
              </a:spcBef>
              <a:spcAft>
                <a:spcPts val="0"/>
              </a:spcAft>
              <a:buSzPts val="1800"/>
              <a:buNone/>
            </a:pPr>
            <a:r>
              <a:t/>
            </a:r>
            <a:endParaRPr/>
          </a:p>
          <a:p>
            <a:pPr indent="-182880" lvl="0" marL="182880" rtl="0" algn="l">
              <a:lnSpc>
                <a:spcPct val="100000"/>
              </a:lnSpc>
              <a:spcBef>
                <a:spcPts val="900"/>
              </a:spcBef>
              <a:spcAft>
                <a:spcPts val="0"/>
              </a:spcAft>
              <a:buSzPts val="1800"/>
              <a:buChar char="◦"/>
            </a:pPr>
            <a:r>
              <a:rPr lang="en-US"/>
              <a:t>Bins set to 30 with a step size of 5, and the frequency was from 1 to 18 with a step size of 3. (That’s what the red values on the concentric rings are).</a:t>
            </a:r>
            <a:endParaRPr/>
          </a:p>
        </p:txBody>
      </p:sp>
      <p:pic>
        <p:nvPicPr>
          <p:cNvPr descr="Chart, radar chart&#10;&#10;Description automatically generated" id="280" name="Google Shape;280;p15"/>
          <p:cNvPicPr preferRelativeResize="0"/>
          <p:nvPr/>
        </p:nvPicPr>
        <p:blipFill rotWithShape="1">
          <a:blip r:embed="rId3">
            <a:alphaModFix/>
          </a:blip>
          <a:srcRect b="0" l="0" r="0" t="0"/>
          <a:stretch/>
        </p:blipFill>
        <p:spPr>
          <a:xfrm>
            <a:off x="6759020" y="1597869"/>
            <a:ext cx="5040190" cy="4858102"/>
          </a:xfrm>
          <a:prstGeom prst="rect">
            <a:avLst/>
          </a:prstGeom>
          <a:noFill/>
          <a:ln>
            <a:noFill/>
          </a:ln>
        </p:spPr>
      </p:pic>
      <p:sp>
        <p:nvSpPr>
          <p:cNvPr id="281" name="Google Shape;281;p15"/>
          <p:cNvSpPr txBox="1"/>
          <p:nvPr/>
        </p:nvSpPr>
        <p:spPr>
          <a:xfrm>
            <a:off x="7101920" y="5260131"/>
            <a:ext cx="1186543"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entury Gothic"/>
                <a:ea typeface="Century Gothic"/>
                <a:cs typeface="Century Gothic"/>
                <a:sym typeface="Century Gothic"/>
              </a:rPr>
              <a:t>Wind Speed (m/s)</a:t>
            </a:r>
            <a:endParaRPr/>
          </a:p>
        </p:txBody>
      </p:sp>
      <p:sp>
        <p:nvSpPr>
          <p:cNvPr id="282" name="Google Shape;282;p15"/>
          <p:cNvSpPr txBox="1"/>
          <p:nvPr/>
        </p:nvSpPr>
        <p:spPr>
          <a:xfrm>
            <a:off x="9999785" y="1806445"/>
            <a:ext cx="1879041"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entury Gothic"/>
                <a:ea typeface="Century Gothic"/>
                <a:cs typeface="Century Gothic"/>
                <a:sym typeface="Century Gothic"/>
              </a:rPr>
              <a:t>Time Slices (Normalized </a:t>
            </a:r>
            <a:endParaRPr/>
          </a:p>
          <a:p>
            <a:pPr indent="0" lvl="0" marL="0" marR="0" rtl="0" algn="l">
              <a:spcBef>
                <a:spcPts val="0"/>
              </a:spcBef>
              <a:spcAft>
                <a:spcPts val="0"/>
              </a:spcAft>
              <a:buNone/>
            </a:pPr>
            <a:r>
              <a:rPr lang="en-US" sz="1050">
                <a:solidFill>
                  <a:schemeClr val="dk1"/>
                </a:solidFill>
                <a:latin typeface="Century Gothic"/>
                <a:ea typeface="Century Gothic"/>
                <a:cs typeface="Century Gothic"/>
                <a:sym typeface="Century Gothic"/>
              </a:rPr>
              <a:t>                     Percentages)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6"/>
          <p:cNvSpPr txBox="1"/>
          <p:nvPr>
            <p:ph type="title"/>
          </p:nvPr>
        </p:nvSpPr>
        <p:spPr>
          <a:xfrm>
            <a:off x="402210" y="545879"/>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rPr lang="en-US"/>
              <a:t>SIDE BY SIDE COMPARISON</a:t>
            </a:r>
            <a:endParaRPr/>
          </a:p>
        </p:txBody>
      </p:sp>
      <p:sp>
        <p:nvSpPr>
          <p:cNvPr id="288" name="Google Shape;288;p16"/>
          <p:cNvSpPr txBox="1"/>
          <p:nvPr>
            <p:ph idx="1" type="body"/>
          </p:nvPr>
        </p:nvSpPr>
        <p:spPr>
          <a:xfrm>
            <a:off x="402210" y="2466052"/>
            <a:ext cx="1761241" cy="3931920"/>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800"/>
              <a:buChar char="◦"/>
            </a:pPr>
            <a:r>
              <a:rPr lang="en-US"/>
              <a:t>It is evident from this side-by-side view of the WXT data and Sonic data that the Sonic has higher wind readings overall.</a:t>
            </a:r>
            <a:endParaRPr/>
          </a:p>
        </p:txBody>
      </p:sp>
      <p:pic>
        <p:nvPicPr>
          <p:cNvPr id="289" name="Google Shape;289;p16"/>
          <p:cNvPicPr preferRelativeResize="0"/>
          <p:nvPr/>
        </p:nvPicPr>
        <p:blipFill rotWithShape="1">
          <a:blip r:embed="rId3">
            <a:alphaModFix/>
          </a:blip>
          <a:srcRect b="0" l="0" r="0" t="0"/>
          <a:stretch/>
        </p:blipFill>
        <p:spPr>
          <a:xfrm>
            <a:off x="7211505" y="2131238"/>
            <a:ext cx="4534293" cy="4266734"/>
          </a:xfrm>
          <a:prstGeom prst="rect">
            <a:avLst/>
          </a:prstGeom>
          <a:noFill/>
          <a:ln>
            <a:noFill/>
          </a:ln>
        </p:spPr>
      </p:pic>
      <p:pic>
        <p:nvPicPr>
          <p:cNvPr descr="Chart, radar chart&#10;&#10;Description automatically generated" id="290" name="Google Shape;290;p16"/>
          <p:cNvPicPr preferRelativeResize="0"/>
          <p:nvPr/>
        </p:nvPicPr>
        <p:blipFill rotWithShape="1">
          <a:blip r:embed="rId4">
            <a:alphaModFix/>
          </a:blip>
          <a:srcRect b="0" l="0" r="0" t="0"/>
          <a:stretch/>
        </p:blipFill>
        <p:spPr>
          <a:xfrm>
            <a:off x="2577551" y="2137182"/>
            <a:ext cx="4534293" cy="4260790"/>
          </a:xfrm>
          <a:prstGeom prst="rect">
            <a:avLst/>
          </a:prstGeom>
          <a:noFill/>
          <a:ln>
            <a:noFill/>
          </a:ln>
        </p:spPr>
      </p:pic>
      <p:sp>
        <p:nvSpPr>
          <p:cNvPr id="291" name="Google Shape;291;p16"/>
          <p:cNvSpPr txBox="1"/>
          <p:nvPr/>
        </p:nvSpPr>
        <p:spPr>
          <a:xfrm>
            <a:off x="2868424" y="5299696"/>
            <a:ext cx="1186543"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entury Gothic"/>
                <a:ea typeface="Century Gothic"/>
                <a:cs typeface="Century Gothic"/>
                <a:sym typeface="Century Gothic"/>
              </a:rPr>
              <a:t>Wind Speed (m/s)</a:t>
            </a:r>
            <a:endParaRPr/>
          </a:p>
        </p:txBody>
      </p:sp>
      <p:sp>
        <p:nvSpPr>
          <p:cNvPr id="292" name="Google Shape;292;p16"/>
          <p:cNvSpPr txBox="1"/>
          <p:nvPr/>
        </p:nvSpPr>
        <p:spPr>
          <a:xfrm>
            <a:off x="5370635" y="2316399"/>
            <a:ext cx="1879041"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entury Gothic"/>
                <a:ea typeface="Century Gothic"/>
                <a:cs typeface="Century Gothic"/>
                <a:sym typeface="Century Gothic"/>
              </a:rPr>
              <a:t>Time Slices (Normalized </a:t>
            </a:r>
            <a:endParaRPr/>
          </a:p>
          <a:p>
            <a:pPr indent="0" lvl="0" marL="0" marR="0" rtl="0" algn="l">
              <a:spcBef>
                <a:spcPts val="0"/>
              </a:spcBef>
              <a:spcAft>
                <a:spcPts val="0"/>
              </a:spcAft>
              <a:buNone/>
            </a:pPr>
            <a:r>
              <a:rPr lang="en-US" sz="1050">
                <a:solidFill>
                  <a:schemeClr val="dk1"/>
                </a:solidFill>
                <a:latin typeface="Century Gothic"/>
                <a:ea typeface="Century Gothic"/>
                <a:cs typeface="Century Gothic"/>
                <a:sym typeface="Century Gothic"/>
              </a:rPr>
              <a:t>                     Percentages) </a:t>
            </a:r>
            <a:endParaRPr/>
          </a:p>
        </p:txBody>
      </p:sp>
      <p:sp>
        <p:nvSpPr>
          <p:cNvPr id="293" name="Google Shape;293;p16"/>
          <p:cNvSpPr txBox="1"/>
          <p:nvPr/>
        </p:nvSpPr>
        <p:spPr>
          <a:xfrm>
            <a:off x="9910749" y="2258303"/>
            <a:ext cx="1879041"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entury Gothic"/>
                <a:ea typeface="Century Gothic"/>
                <a:cs typeface="Century Gothic"/>
                <a:sym typeface="Century Gothic"/>
              </a:rPr>
              <a:t>Time Slices (Normalized </a:t>
            </a:r>
            <a:endParaRPr/>
          </a:p>
          <a:p>
            <a:pPr indent="0" lvl="0" marL="0" marR="0" rtl="0" algn="l">
              <a:spcBef>
                <a:spcPts val="0"/>
              </a:spcBef>
              <a:spcAft>
                <a:spcPts val="0"/>
              </a:spcAft>
              <a:buNone/>
            </a:pPr>
            <a:r>
              <a:rPr lang="en-US" sz="1050">
                <a:solidFill>
                  <a:schemeClr val="dk1"/>
                </a:solidFill>
                <a:latin typeface="Century Gothic"/>
                <a:ea typeface="Century Gothic"/>
                <a:cs typeface="Century Gothic"/>
                <a:sym typeface="Century Gothic"/>
              </a:rPr>
              <a:t>                     Percentages) </a:t>
            </a:r>
            <a:endParaRPr/>
          </a:p>
        </p:txBody>
      </p:sp>
      <p:sp>
        <p:nvSpPr>
          <p:cNvPr id="294" name="Google Shape;294;p16"/>
          <p:cNvSpPr txBox="1"/>
          <p:nvPr/>
        </p:nvSpPr>
        <p:spPr>
          <a:xfrm>
            <a:off x="7346639" y="5299696"/>
            <a:ext cx="1186543"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entury Gothic"/>
                <a:ea typeface="Century Gothic"/>
                <a:cs typeface="Century Gothic"/>
                <a:sym typeface="Century Gothic"/>
              </a:rPr>
              <a:t>Wind Speed (m/s)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7"/>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320"/>
              <a:buFont typeface="Century Gothic"/>
              <a:buNone/>
            </a:pPr>
            <a:r>
              <a:rPr lang="en-US" sz="4320"/>
              <a:t>TOP TEN PERCENTILE COMPARISONS</a:t>
            </a:r>
            <a:endParaRPr/>
          </a:p>
        </p:txBody>
      </p:sp>
      <p:sp>
        <p:nvSpPr>
          <p:cNvPr id="300" name="Google Shape;300;p17"/>
          <p:cNvSpPr txBox="1"/>
          <p:nvPr>
            <p:ph idx="1" type="body"/>
          </p:nvPr>
        </p:nvSpPr>
        <p:spPr>
          <a:xfrm>
            <a:off x="1066800" y="2103120"/>
            <a:ext cx="10058400" cy="3931920"/>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800"/>
              <a:buChar char="◦"/>
            </a:pPr>
            <a:r>
              <a:rPr lang="en-US"/>
              <a:t>The next job was to narrow the data down into the top 10</a:t>
            </a:r>
            <a:r>
              <a:rPr baseline="30000" lang="en-US"/>
              <a:t>th</a:t>
            </a:r>
            <a:r>
              <a:rPr lang="en-US"/>
              <a:t> percentile of max wind speeds for WXT and Sonic both. </a:t>
            </a:r>
            <a:endParaRPr/>
          </a:p>
          <a:p>
            <a:pPr indent="-182880" lvl="0" marL="182880" rtl="0" algn="l">
              <a:lnSpc>
                <a:spcPct val="100000"/>
              </a:lnSpc>
              <a:spcBef>
                <a:spcPts val="900"/>
              </a:spcBef>
              <a:spcAft>
                <a:spcPts val="0"/>
              </a:spcAft>
              <a:buSzPts val="1800"/>
              <a:buChar char="◦"/>
            </a:pPr>
            <a:r>
              <a:rPr lang="en-US"/>
              <a:t>First, I concatenated all WXT records from 2018 – 2020, did the same thing for Sonic (after averaging every 300</a:t>
            </a:r>
            <a:r>
              <a:rPr baseline="30000" lang="en-US"/>
              <a:t>th</a:t>
            </a:r>
            <a:r>
              <a:rPr lang="en-US"/>
              <a:t> data point: Sonic is in 1 second intervals, and WXT is in 5-min intervals, so 5 min = 300 seconds). </a:t>
            </a:r>
            <a:endParaRPr/>
          </a:p>
          <a:p>
            <a:pPr indent="-182880" lvl="0" marL="182880" rtl="0" algn="l">
              <a:lnSpc>
                <a:spcPct val="100000"/>
              </a:lnSpc>
              <a:spcBef>
                <a:spcPts val="900"/>
              </a:spcBef>
              <a:spcAft>
                <a:spcPts val="0"/>
              </a:spcAft>
              <a:buSzPts val="1800"/>
              <a:buChar char="◦"/>
            </a:pPr>
            <a:r>
              <a:rPr lang="en-US"/>
              <a:t>Then, I had to “un-sort” the data so that the datetime variable would line up nicely. (Before this step, the data frames were sorted by Wind Speed in m/s).</a:t>
            </a:r>
            <a:endParaRPr/>
          </a:p>
          <a:p>
            <a:pPr indent="-182880" lvl="0" marL="182880" rtl="0" algn="l">
              <a:lnSpc>
                <a:spcPct val="100000"/>
              </a:lnSpc>
              <a:spcBef>
                <a:spcPts val="900"/>
              </a:spcBef>
              <a:spcAft>
                <a:spcPts val="0"/>
              </a:spcAft>
              <a:buSzPts val="1800"/>
              <a:buChar char="◦"/>
            </a:pPr>
            <a:r>
              <a:rPr lang="en-US"/>
              <a:t>Finally, I plotted the graph AND wind roses for both the Sonic and WXT Anemometers using that Top Tenth Percentile I calculated.</a:t>
            </a:r>
            <a:endParaRPr/>
          </a:p>
        </p:txBody>
      </p:sp>
      <p:pic>
        <p:nvPicPr>
          <p:cNvPr descr="Graphical user interface, text, application, email&#10;&#10;Description automatically generated" id="301" name="Google Shape;301;p17"/>
          <p:cNvPicPr preferRelativeResize="0"/>
          <p:nvPr/>
        </p:nvPicPr>
        <p:blipFill rotWithShape="1">
          <a:blip r:embed="rId3">
            <a:alphaModFix/>
          </a:blip>
          <a:srcRect b="0" l="0" r="0" t="0"/>
          <a:stretch/>
        </p:blipFill>
        <p:spPr>
          <a:xfrm>
            <a:off x="1570952" y="5370077"/>
            <a:ext cx="3299746" cy="887807"/>
          </a:xfrm>
          <a:prstGeom prst="rect">
            <a:avLst/>
          </a:prstGeom>
          <a:noFill/>
          <a:ln>
            <a:noFill/>
          </a:ln>
        </p:spPr>
      </p:pic>
      <p:pic>
        <p:nvPicPr>
          <p:cNvPr descr="Graphical user interface, text, application&#10;&#10;Description automatically generated" id="302" name="Google Shape;302;p17"/>
          <p:cNvPicPr preferRelativeResize="0"/>
          <p:nvPr/>
        </p:nvPicPr>
        <p:blipFill rotWithShape="1">
          <a:blip r:embed="rId4">
            <a:alphaModFix/>
          </a:blip>
          <a:srcRect b="0" l="0" r="0" t="0"/>
          <a:stretch/>
        </p:blipFill>
        <p:spPr>
          <a:xfrm>
            <a:off x="5573922" y="5370078"/>
            <a:ext cx="3843555" cy="88780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8"/>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rPr lang="en-US"/>
              <a:t>SONIC VS. WXT PLOT (TOP TEN)</a:t>
            </a:r>
            <a:endParaRPr/>
          </a:p>
        </p:txBody>
      </p:sp>
      <p:sp>
        <p:nvSpPr>
          <p:cNvPr id="308" name="Google Shape;308;p18"/>
          <p:cNvSpPr txBox="1"/>
          <p:nvPr>
            <p:ph idx="1" type="body"/>
          </p:nvPr>
        </p:nvSpPr>
        <p:spPr>
          <a:xfrm>
            <a:off x="1066800" y="2103120"/>
            <a:ext cx="2573215" cy="3931920"/>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800"/>
              <a:buChar char="◦"/>
            </a:pPr>
            <a:r>
              <a:rPr lang="en-US"/>
              <a:t>Here you can see the Sonic data is considerably higher than WXT on average except for a few special points.</a:t>
            </a:r>
            <a:endParaRPr/>
          </a:p>
          <a:p>
            <a:pPr indent="-182880" lvl="0" marL="182880" rtl="0" algn="l">
              <a:lnSpc>
                <a:spcPct val="100000"/>
              </a:lnSpc>
              <a:spcBef>
                <a:spcPts val="900"/>
              </a:spcBef>
              <a:spcAft>
                <a:spcPts val="0"/>
              </a:spcAft>
              <a:buSzPts val="1800"/>
              <a:buChar char="◦"/>
            </a:pPr>
            <a:r>
              <a:rPr lang="en-US"/>
              <a:t>We still have some noise in this data (and missing data chunks) that need to be smoothed out.</a:t>
            </a:r>
            <a:endParaRPr/>
          </a:p>
        </p:txBody>
      </p:sp>
      <p:pic>
        <p:nvPicPr>
          <p:cNvPr descr="Chart, histogram&#10;&#10;Description automatically generated" id="309" name="Google Shape;309;p18"/>
          <p:cNvPicPr preferRelativeResize="0"/>
          <p:nvPr/>
        </p:nvPicPr>
        <p:blipFill rotWithShape="1">
          <a:blip r:embed="rId3">
            <a:alphaModFix/>
          </a:blip>
          <a:srcRect b="0" l="0" r="0" t="0"/>
          <a:stretch/>
        </p:blipFill>
        <p:spPr>
          <a:xfrm>
            <a:off x="3829050" y="2252589"/>
            <a:ext cx="7884600" cy="410066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1DBC9"/>
            </a:gs>
            <a:gs pos="77000">
              <a:srgbClr val="C8C1B0"/>
            </a:gs>
            <a:gs pos="100000">
              <a:srgbClr val="C0BAAA"/>
            </a:gs>
          </a:gsLst>
          <a:lin ang="5400000" scaled="0"/>
        </a:gradFill>
      </p:bgPr>
    </p:bg>
    <p:spTree>
      <p:nvGrpSpPr>
        <p:cNvPr id="111" name="Shape 111"/>
        <p:cNvGrpSpPr/>
        <p:nvPr/>
      </p:nvGrpSpPr>
      <p:grpSpPr>
        <a:xfrm>
          <a:off x="0" y="0"/>
          <a:ext cx="0" cy="0"/>
          <a:chOff x="0" y="0"/>
          <a:chExt cx="0" cy="0"/>
        </a:xfrm>
      </p:grpSpPr>
      <p:sp>
        <p:nvSpPr>
          <p:cNvPr id="112" name="Google Shape;112;p2"/>
          <p:cNvSpPr/>
          <p:nvPr/>
        </p:nvSpPr>
        <p:spPr>
          <a:xfrm>
            <a:off x="0" y="0"/>
            <a:ext cx="12192000" cy="6858000"/>
          </a:xfrm>
          <a:prstGeom prst="rect">
            <a:avLst/>
          </a:prstGeom>
          <a:blipFill rotWithShape="1">
            <a:blip r:embed="rId3">
              <a:alphaModFix amt="45000"/>
            </a:blip>
            <a:tile algn="tl" flip="none" tx="-44450" sx="85000" ty="3810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307870" y="1267730"/>
            <a:ext cx="9576262" cy="4307950"/>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5135880" y="1267730"/>
            <a:ext cx="1920240" cy="73152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 name="Google Shape;116;p2"/>
          <p:cNvGrpSpPr/>
          <p:nvPr/>
        </p:nvGrpSpPr>
        <p:grpSpPr>
          <a:xfrm>
            <a:off x="4828372" y="1267730"/>
            <a:ext cx="1567331" cy="645295"/>
            <a:chOff x="5318306" y="1386268"/>
            <a:chExt cx="1567331" cy="645295"/>
          </a:xfrm>
        </p:grpSpPr>
        <p:cxnSp>
          <p:nvCxnSpPr>
            <p:cNvPr id="117" name="Google Shape;117;p2"/>
            <p:cNvCxnSpPr/>
            <p:nvPr/>
          </p:nvCxnSpPr>
          <p:spPr>
            <a:xfrm>
              <a:off x="5318306" y="1386268"/>
              <a:ext cx="0" cy="640080"/>
            </a:xfrm>
            <a:prstGeom prst="straightConnector1">
              <a:avLst/>
            </a:prstGeom>
            <a:solidFill>
              <a:srgbClr val="262626"/>
            </a:solidFill>
            <a:ln cap="flat" cmpd="sng" w="9525">
              <a:solidFill>
                <a:schemeClr val="dk1"/>
              </a:solidFill>
              <a:prstDash val="solid"/>
              <a:miter lim="800000"/>
              <a:headEnd len="sm" w="sm" type="none"/>
              <a:tailEnd len="sm" w="sm" type="none"/>
            </a:ln>
          </p:spPr>
        </p:cxnSp>
        <p:cxnSp>
          <p:nvCxnSpPr>
            <p:cNvPr id="118" name="Google Shape;118;p2"/>
            <p:cNvCxnSpPr/>
            <p:nvPr/>
          </p:nvCxnSpPr>
          <p:spPr>
            <a:xfrm>
              <a:off x="6885637" y="1386268"/>
              <a:ext cx="0" cy="640080"/>
            </a:xfrm>
            <a:prstGeom prst="straightConnector1">
              <a:avLst/>
            </a:prstGeom>
            <a:solidFill>
              <a:srgbClr val="262626"/>
            </a:solidFill>
            <a:ln cap="flat" cmpd="sng" w="9525">
              <a:solidFill>
                <a:schemeClr val="dk1"/>
              </a:solidFill>
              <a:prstDash val="solid"/>
              <a:miter lim="800000"/>
              <a:headEnd len="sm" w="sm" type="none"/>
              <a:tailEnd len="sm" w="sm" type="none"/>
            </a:ln>
          </p:spPr>
        </p:cxnSp>
        <p:cxnSp>
          <p:nvCxnSpPr>
            <p:cNvPr id="119" name="Google Shape;119;p2"/>
            <p:cNvCxnSpPr/>
            <p:nvPr/>
          </p:nvCxnSpPr>
          <p:spPr>
            <a:xfrm>
              <a:off x="5318306" y="2031563"/>
              <a:ext cx="1567331" cy="0"/>
            </a:xfrm>
            <a:prstGeom prst="straightConnector1">
              <a:avLst/>
            </a:prstGeom>
            <a:solidFill>
              <a:srgbClr val="262626"/>
            </a:solidFill>
            <a:ln cap="flat" cmpd="sng" w="9525">
              <a:solidFill>
                <a:schemeClr val="dk1"/>
              </a:solidFill>
              <a:prstDash val="solid"/>
              <a:miter lim="800000"/>
              <a:headEnd len="sm" w="sm" type="none"/>
              <a:tailEnd len="sm" w="sm" type="none"/>
            </a:ln>
          </p:spPr>
        </p:cxnSp>
      </p:grpSp>
      <p:sp>
        <p:nvSpPr>
          <p:cNvPr id="120" name="Google Shape;120;p2"/>
          <p:cNvSpPr/>
          <p:nvPr/>
        </p:nvSpPr>
        <p:spPr>
          <a:xfrm>
            <a:off x="453190" y="457200"/>
            <a:ext cx="11281609" cy="5943603"/>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616738" y="621793"/>
            <a:ext cx="10954512" cy="5614416"/>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txBox="1"/>
          <p:nvPr>
            <p:ph type="title"/>
          </p:nvPr>
        </p:nvSpPr>
        <p:spPr>
          <a:xfrm>
            <a:off x="5368899" y="1632861"/>
            <a:ext cx="5716338" cy="3042706"/>
          </a:xfrm>
          <a:prstGeom prst="rect">
            <a:avLst/>
          </a:prstGeom>
          <a:noFill/>
          <a:ln>
            <a:noFill/>
          </a:ln>
        </p:spPr>
        <p:txBody>
          <a:bodyPr anchorCtr="0" anchor="ctr" bIns="45700" lIns="91425" spcFirstLastPara="1" rIns="91425" wrap="square" tIns="45700">
            <a:normAutofit/>
          </a:bodyPr>
          <a:lstStyle/>
          <a:p>
            <a:pPr indent="0" lvl="0" marL="0" rtl="0" algn="ctr">
              <a:lnSpc>
                <a:spcPct val="83000"/>
              </a:lnSpc>
              <a:spcBef>
                <a:spcPts val="0"/>
              </a:spcBef>
              <a:spcAft>
                <a:spcPts val="0"/>
              </a:spcAft>
              <a:buClr>
                <a:srgbClr val="262626"/>
              </a:buClr>
              <a:buSzPts val="4000"/>
              <a:buFont typeface="Century Gothic"/>
              <a:buNone/>
            </a:pPr>
            <a:r>
              <a:rPr b="1" lang="en-US" sz="4000" u="sng" cap="none"/>
              <a:t>RESEARCH TOPIC</a:t>
            </a:r>
            <a:br>
              <a:rPr lang="en-US" sz="3800" cap="none"/>
            </a:br>
            <a:br>
              <a:rPr lang="en-US" sz="3800" cap="none"/>
            </a:br>
            <a:r>
              <a:rPr lang="en-US" sz="3800" cap="none"/>
              <a:t>HAVE WE EXPERIENCED A CHANGE IN SEVERE *CHINOOK WIND EVENTS IN BOULDER? </a:t>
            </a:r>
            <a:endParaRPr/>
          </a:p>
        </p:txBody>
      </p:sp>
      <p:sp>
        <p:nvSpPr>
          <p:cNvPr id="123" name="Google Shape;123;p2"/>
          <p:cNvSpPr txBox="1"/>
          <p:nvPr>
            <p:ph idx="1" type="body"/>
          </p:nvPr>
        </p:nvSpPr>
        <p:spPr>
          <a:xfrm>
            <a:off x="5549436" y="4722615"/>
            <a:ext cx="5355264" cy="950976"/>
          </a:xfrm>
          <a:prstGeom prst="rect">
            <a:avLst/>
          </a:prstGeom>
          <a:noFill/>
          <a:ln>
            <a:noFill/>
          </a:ln>
        </p:spPr>
        <p:txBody>
          <a:bodyPr anchorCtr="0" anchor="t" bIns="45700" lIns="91425" spcFirstLastPara="1" rIns="91425" wrap="square" tIns="45700">
            <a:normAutofit/>
          </a:bodyPr>
          <a:lstStyle/>
          <a:p>
            <a:pPr indent="-182880" lvl="0" marL="182880" rtl="0" algn="ctr">
              <a:lnSpc>
                <a:spcPct val="100000"/>
              </a:lnSpc>
              <a:spcBef>
                <a:spcPts val="0"/>
              </a:spcBef>
              <a:spcAft>
                <a:spcPts val="0"/>
              </a:spcAft>
              <a:buSzPts val="1200"/>
              <a:buFont typeface="Arial"/>
              <a:buChar char="•"/>
            </a:pPr>
            <a:r>
              <a:rPr lang="en-US" sz="1200"/>
              <a:t>A warm dry wind which blows down the east side of the Rocky Mountains at the end of winter.</a:t>
            </a:r>
            <a:endParaRPr/>
          </a:p>
        </p:txBody>
      </p:sp>
      <p:sp>
        <p:nvSpPr>
          <p:cNvPr id="124" name="Google Shape;124;p2"/>
          <p:cNvSpPr/>
          <p:nvPr/>
        </p:nvSpPr>
        <p:spPr>
          <a:xfrm>
            <a:off x="7251298" y="446824"/>
            <a:ext cx="1920240" cy="73152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 name="Google Shape;125;p2"/>
          <p:cNvCxnSpPr/>
          <p:nvPr/>
        </p:nvCxnSpPr>
        <p:spPr>
          <a:xfrm>
            <a:off x="7365598" y="446823"/>
            <a:ext cx="0" cy="640080"/>
          </a:xfrm>
          <a:prstGeom prst="straightConnector1">
            <a:avLst/>
          </a:prstGeom>
          <a:solidFill>
            <a:srgbClr val="262626"/>
          </a:solidFill>
          <a:ln cap="flat" cmpd="sng" w="9525">
            <a:solidFill>
              <a:schemeClr val="dk1"/>
            </a:solidFill>
            <a:prstDash val="solid"/>
            <a:miter lim="800000"/>
            <a:headEnd len="sm" w="sm" type="none"/>
            <a:tailEnd len="sm" w="sm" type="none"/>
          </a:ln>
        </p:spPr>
      </p:cxnSp>
      <p:cxnSp>
        <p:nvCxnSpPr>
          <p:cNvPr id="126" name="Google Shape;126;p2"/>
          <p:cNvCxnSpPr/>
          <p:nvPr/>
        </p:nvCxnSpPr>
        <p:spPr>
          <a:xfrm>
            <a:off x="9057238" y="446823"/>
            <a:ext cx="0" cy="640080"/>
          </a:xfrm>
          <a:prstGeom prst="straightConnector1">
            <a:avLst/>
          </a:prstGeom>
          <a:solidFill>
            <a:srgbClr val="262626"/>
          </a:solidFill>
          <a:ln cap="flat" cmpd="sng" w="9525">
            <a:solidFill>
              <a:schemeClr val="dk1"/>
            </a:solidFill>
            <a:prstDash val="solid"/>
            <a:miter lim="800000"/>
            <a:headEnd len="sm" w="sm" type="none"/>
            <a:tailEnd len="sm" w="sm" type="none"/>
          </a:ln>
        </p:spPr>
      </p:cxnSp>
      <p:cxnSp>
        <p:nvCxnSpPr>
          <p:cNvPr id="127" name="Google Shape;127;p2"/>
          <p:cNvCxnSpPr/>
          <p:nvPr/>
        </p:nvCxnSpPr>
        <p:spPr>
          <a:xfrm>
            <a:off x="7365598" y="1092118"/>
            <a:ext cx="1691640" cy="0"/>
          </a:xfrm>
          <a:prstGeom prst="straightConnector1">
            <a:avLst/>
          </a:prstGeom>
          <a:solidFill>
            <a:srgbClr val="262626"/>
          </a:solidFill>
          <a:ln cap="flat" cmpd="sng" w="9525">
            <a:solidFill>
              <a:schemeClr val="dk1"/>
            </a:solidFill>
            <a:prstDash val="solid"/>
            <a:miter lim="800000"/>
            <a:headEnd len="sm" w="sm" type="none"/>
            <a:tailEnd len="sm" w="sm" type="none"/>
          </a:ln>
        </p:spPr>
      </p:cxnSp>
      <p:pic>
        <p:nvPicPr>
          <p:cNvPr descr="Map&#10;&#10;Description automatically generated" id="128" name="Google Shape;128;p2"/>
          <p:cNvPicPr preferRelativeResize="0"/>
          <p:nvPr/>
        </p:nvPicPr>
        <p:blipFill rotWithShape="1">
          <a:blip r:embed="rId4">
            <a:alphaModFix/>
          </a:blip>
          <a:srcRect b="0" l="0" r="0" t="0"/>
          <a:stretch/>
        </p:blipFill>
        <p:spPr>
          <a:xfrm>
            <a:off x="839380" y="939828"/>
            <a:ext cx="4043506" cy="2274471"/>
          </a:xfrm>
          <a:prstGeom prst="rect">
            <a:avLst/>
          </a:prstGeom>
          <a:noFill/>
          <a:ln>
            <a:noFill/>
          </a:ln>
        </p:spPr>
      </p:pic>
      <p:pic>
        <p:nvPicPr>
          <p:cNvPr descr="A view of a city&#10;&#10;Description automatically generated" id="129" name="Google Shape;129;p2"/>
          <p:cNvPicPr preferRelativeResize="0"/>
          <p:nvPr/>
        </p:nvPicPr>
        <p:blipFill rotWithShape="1">
          <a:blip r:embed="rId5">
            <a:alphaModFix/>
          </a:blip>
          <a:srcRect b="0" l="0" r="0" t="0"/>
          <a:stretch/>
        </p:blipFill>
        <p:spPr>
          <a:xfrm>
            <a:off x="818815" y="3239472"/>
            <a:ext cx="4043503" cy="287218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9"/>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200"/>
              <a:buFont typeface="Century Gothic"/>
              <a:buNone/>
            </a:pPr>
            <a:r>
              <a:rPr lang="en-US" sz="4200"/>
              <a:t>SONIC VS. WXT WIND ROSES (TOP TEN)</a:t>
            </a:r>
            <a:endParaRPr/>
          </a:p>
        </p:txBody>
      </p:sp>
      <p:pic>
        <p:nvPicPr>
          <p:cNvPr descr="Chart, radar chart&#10;&#10;Description automatically generated" id="315" name="Google Shape;315;p19"/>
          <p:cNvPicPr preferRelativeResize="0"/>
          <p:nvPr>
            <p:ph idx="1" type="body"/>
          </p:nvPr>
        </p:nvPicPr>
        <p:blipFill rotWithShape="1">
          <a:blip r:embed="rId3">
            <a:alphaModFix/>
          </a:blip>
          <a:srcRect b="0" l="0" r="0" t="0"/>
          <a:stretch/>
        </p:blipFill>
        <p:spPr>
          <a:xfrm>
            <a:off x="7258639" y="1977369"/>
            <a:ext cx="4568865" cy="4548499"/>
          </a:xfrm>
          <a:prstGeom prst="rect">
            <a:avLst/>
          </a:prstGeom>
          <a:noFill/>
          <a:ln>
            <a:noFill/>
          </a:ln>
        </p:spPr>
      </p:pic>
      <p:pic>
        <p:nvPicPr>
          <p:cNvPr descr="Chart, radar chart&#10;&#10;Description automatically generated" id="316" name="Google Shape;316;p19"/>
          <p:cNvPicPr preferRelativeResize="0"/>
          <p:nvPr/>
        </p:nvPicPr>
        <p:blipFill rotWithShape="1">
          <a:blip r:embed="rId4">
            <a:alphaModFix/>
          </a:blip>
          <a:srcRect b="0" l="0" r="0" t="0"/>
          <a:stretch/>
        </p:blipFill>
        <p:spPr>
          <a:xfrm>
            <a:off x="2367822" y="1977602"/>
            <a:ext cx="4777696" cy="4546627"/>
          </a:xfrm>
          <a:prstGeom prst="rect">
            <a:avLst/>
          </a:prstGeom>
          <a:noFill/>
          <a:ln>
            <a:noFill/>
          </a:ln>
        </p:spPr>
      </p:pic>
      <p:sp>
        <p:nvSpPr>
          <p:cNvPr id="317" name="Google Shape;317;p19"/>
          <p:cNvSpPr txBox="1"/>
          <p:nvPr/>
        </p:nvSpPr>
        <p:spPr>
          <a:xfrm>
            <a:off x="444630" y="2014194"/>
            <a:ext cx="1761241" cy="3931920"/>
          </a:xfrm>
          <a:prstGeom prst="rect">
            <a:avLst/>
          </a:prstGeom>
          <a:noFill/>
          <a:ln>
            <a:noFill/>
          </a:ln>
        </p:spPr>
        <p:txBody>
          <a:bodyPr anchorCtr="0" anchor="t" bIns="45700" lIns="91425" spcFirstLastPara="1" rIns="91425" wrap="square" tIns="45700">
            <a:normAutofit/>
          </a:bodyPr>
          <a:lstStyle/>
          <a:p>
            <a:pPr indent="-182880" lvl="0" marL="182880" marR="0" rtl="0" algn="l">
              <a:lnSpc>
                <a:spcPct val="100000"/>
              </a:lnSpc>
              <a:spcBef>
                <a:spcPts val="0"/>
              </a:spcBef>
              <a:spcAft>
                <a:spcPts val="0"/>
              </a:spcAft>
              <a:buClr>
                <a:srgbClr val="262626"/>
              </a:buClr>
              <a:buSzPts val="1800"/>
              <a:buFont typeface="Garamond"/>
              <a:buChar char="◦"/>
            </a:pPr>
            <a:r>
              <a:rPr lang="en-US" sz="1800">
                <a:solidFill>
                  <a:schemeClr val="dk1"/>
                </a:solidFill>
                <a:latin typeface="Century Gothic"/>
                <a:ea typeface="Century Gothic"/>
                <a:cs typeface="Century Gothic"/>
                <a:sym typeface="Century Gothic"/>
              </a:rPr>
              <a:t>It is, once again evident from this side-by-side view of the WXT data and Sonic data that the Sonic has higher wind readings overall.</a:t>
            </a:r>
            <a:endParaRPr/>
          </a:p>
        </p:txBody>
      </p:sp>
      <p:sp>
        <p:nvSpPr>
          <p:cNvPr id="318" name="Google Shape;318;p19"/>
          <p:cNvSpPr txBox="1"/>
          <p:nvPr/>
        </p:nvSpPr>
        <p:spPr>
          <a:xfrm>
            <a:off x="2644221" y="5352450"/>
            <a:ext cx="1186543"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entury Gothic"/>
                <a:ea typeface="Century Gothic"/>
                <a:cs typeface="Century Gothic"/>
                <a:sym typeface="Century Gothic"/>
              </a:rPr>
              <a:t>Wind Speed (m/s)</a:t>
            </a:r>
            <a:endParaRPr/>
          </a:p>
        </p:txBody>
      </p:sp>
      <p:sp>
        <p:nvSpPr>
          <p:cNvPr id="319" name="Google Shape;319;p19"/>
          <p:cNvSpPr txBox="1"/>
          <p:nvPr/>
        </p:nvSpPr>
        <p:spPr>
          <a:xfrm>
            <a:off x="7488782" y="5352450"/>
            <a:ext cx="1186543"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Century Gothic"/>
                <a:ea typeface="Century Gothic"/>
                <a:cs typeface="Century Gothic"/>
                <a:sym typeface="Century Gothic"/>
              </a:rPr>
              <a:t>Wind Speed (m/s)</a:t>
            </a:r>
            <a:endParaRPr/>
          </a:p>
        </p:txBody>
      </p:sp>
      <p:sp>
        <p:nvSpPr>
          <p:cNvPr id="320" name="Google Shape;320;p19"/>
          <p:cNvSpPr txBox="1"/>
          <p:nvPr/>
        </p:nvSpPr>
        <p:spPr>
          <a:xfrm>
            <a:off x="5225562" y="2162534"/>
            <a:ext cx="1879041"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entury Gothic"/>
                <a:ea typeface="Century Gothic"/>
                <a:cs typeface="Century Gothic"/>
                <a:sym typeface="Century Gothic"/>
              </a:rPr>
              <a:t>Time Slices (Normalized </a:t>
            </a:r>
            <a:endParaRPr/>
          </a:p>
          <a:p>
            <a:pPr indent="0" lvl="0" marL="0" marR="0" rtl="0" algn="l">
              <a:spcBef>
                <a:spcPts val="0"/>
              </a:spcBef>
              <a:spcAft>
                <a:spcPts val="0"/>
              </a:spcAft>
              <a:buNone/>
            </a:pPr>
            <a:r>
              <a:rPr lang="en-US" sz="1050">
                <a:solidFill>
                  <a:schemeClr val="dk1"/>
                </a:solidFill>
                <a:latin typeface="Century Gothic"/>
                <a:ea typeface="Century Gothic"/>
                <a:cs typeface="Century Gothic"/>
                <a:sym typeface="Century Gothic"/>
              </a:rPr>
              <a:t>                     Percentages) </a:t>
            </a:r>
            <a:endParaRPr/>
          </a:p>
        </p:txBody>
      </p:sp>
      <p:sp>
        <p:nvSpPr>
          <p:cNvPr id="321" name="Google Shape;321;p19"/>
          <p:cNvSpPr txBox="1"/>
          <p:nvPr/>
        </p:nvSpPr>
        <p:spPr>
          <a:xfrm>
            <a:off x="10061584" y="2162534"/>
            <a:ext cx="1879041"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entury Gothic"/>
                <a:ea typeface="Century Gothic"/>
                <a:cs typeface="Century Gothic"/>
                <a:sym typeface="Century Gothic"/>
              </a:rPr>
              <a:t>Time Slices (Normalized </a:t>
            </a:r>
            <a:endParaRPr/>
          </a:p>
          <a:p>
            <a:pPr indent="0" lvl="0" marL="0" marR="0" rtl="0" algn="l">
              <a:spcBef>
                <a:spcPts val="0"/>
              </a:spcBef>
              <a:spcAft>
                <a:spcPts val="0"/>
              </a:spcAft>
              <a:buNone/>
            </a:pPr>
            <a:r>
              <a:rPr lang="en-US" sz="1050">
                <a:solidFill>
                  <a:schemeClr val="dk1"/>
                </a:solidFill>
                <a:latin typeface="Century Gothic"/>
                <a:ea typeface="Century Gothic"/>
                <a:cs typeface="Century Gothic"/>
                <a:sym typeface="Century Gothic"/>
              </a:rPr>
              <a:t>                     Percentages)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 name="Shape 133"/>
        <p:cNvGrpSpPr/>
        <p:nvPr/>
      </p:nvGrpSpPr>
      <p:grpSpPr>
        <a:xfrm>
          <a:off x="0" y="0"/>
          <a:ext cx="0" cy="0"/>
          <a:chOff x="0" y="0"/>
          <a:chExt cx="0" cy="0"/>
        </a:xfrm>
      </p:grpSpPr>
      <p:sp>
        <p:nvSpPr>
          <p:cNvPr id="134" name="Google Shape;134;p3"/>
          <p:cNvSpPr txBox="1"/>
          <p:nvPr>
            <p:ph type="title"/>
          </p:nvPr>
        </p:nvSpPr>
        <p:spPr>
          <a:xfrm>
            <a:off x="6579450" y="727627"/>
            <a:ext cx="4957553"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320"/>
              <a:buFont typeface="Century Gothic"/>
              <a:buNone/>
            </a:pPr>
            <a:r>
              <a:rPr lang="en-US" sz="4320"/>
              <a:t>What have we observed in the past?</a:t>
            </a:r>
            <a:endParaRPr/>
          </a:p>
        </p:txBody>
      </p:sp>
      <p:sp>
        <p:nvSpPr>
          <p:cNvPr id="135" name="Google Shape;135;p3"/>
          <p:cNvSpPr/>
          <p:nvPr/>
        </p:nvSpPr>
        <p:spPr>
          <a:xfrm>
            <a:off x="727654" y="727628"/>
            <a:ext cx="5367164" cy="5415552"/>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883978" y="886862"/>
            <a:ext cx="5054517" cy="5097085"/>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picture containing graphical user interface&#10;&#10;Description automatically generated" id="137" name="Google Shape;137;p3"/>
          <p:cNvPicPr preferRelativeResize="0"/>
          <p:nvPr/>
        </p:nvPicPr>
        <p:blipFill rotWithShape="1">
          <a:blip r:embed="rId3">
            <a:alphaModFix/>
          </a:blip>
          <a:srcRect b="0" l="0" r="0" t="0"/>
          <a:stretch/>
        </p:blipFill>
        <p:spPr>
          <a:xfrm>
            <a:off x="937944" y="1579422"/>
            <a:ext cx="4948703" cy="3699155"/>
          </a:xfrm>
          <a:prstGeom prst="rect">
            <a:avLst/>
          </a:prstGeom>
          <a:noFill/>
          <a:ln>
            <a:noFill/>
          </a:ln>
        </p:spPr>
      </p:pic>
      <p:sp>
        <p:nvSpPr>
          <p:cNvPr id="138" name="Google Shape;138;p3"/>
          <p:cNvSpPr txBox="1"/>
          <p:nvPr>
            <p:ph idx="1" type="body"/>
          </p:nvPr>
        </p:nvSpPr>
        <p:spPr>
          <a:xfrm>
            <a:off x="6579449" y="2845290"/>
            <a:ext cx="4957554" cy="3496120"/>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800"/>
              <a:buChar char="◦"/>
            </a:pPr>
            <a:r>
              <a:rPr lang="en-US"/>
              <a:t>Boulder citizens awoke on the morning of January 17, 1982 (if they slept at all) to extensive damage across the city due to a Chinook Wind Event.</a:t>
            </a:r>
            <a:endParaRPr/>
          </a:p>
          <a:p>
            <a:pPr indent="-182880" lvl="0" marL="182880" rtl="0" algn="l">
              <a:lnSpc>
                <a:spcPct val="100000"/>
              </a:lnSpc>
              <a:spcBef>
                <a:spcPts val="900"/>
              </a:spcBef>
              <a:spcAft>
                <a:spcPts val="0"/>
              </a:spcAft>
              <a:buSzPts val="1800"/>
              <a:buChar char="◦"/>
            </a:pPr>
            <a:r>
              <a:rPr lang="en-US"/>
              <a:t>There was considerable property damage because of the highspeed forceful nature of these winds!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4"/>
          <p:cNvSpPr txBox="1"/>
          <p:nvPr>
            <p:ph type="title"/>
          </p:nvPr>
        </p:nvSpPr>
        <p:spPr>
          <a:xfrm>
            <a:off x="6579450" y="727627"/>
            <a:ext cx="4957553"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rPr lang="en-US"/>
              <a:t>What are we observing now?</a:t>
            </a:r>
            <a:endParaRPr/>
          </a:p>
        </p:txBody>
      </p:sp>
      <p:sp>
        <p:nvSpPr>
          <p:cNvPr id="144" name="Google Shape;144;p4"/>
          <p:cNvSpPr/>
          <p:nvPr/>
        </p:nvSpPr>
        <p:spPr>
          <a:xfrm>
            <a:off x="727654" y="727628"/>
            <a:ext cx="5367164" cy="5415552"/>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883978" y="886862"/>
            <a:ext cx="5054517" cy="5097085"/>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4"/>
          <p:cNvPicPr preferRelativeResize="0"/>
          <p:nvPr/>
        </p:nvPicPr>
        <p:blipFill rotWithShape="1">
          <a:blip r:embed="rId3">
            <a:alphaModFix/>
          </a:blip>
          <a:srcRect b="0" l="0" r="0" t="0"/>
          <a:stretch/>
        </p:blipFill>
        <p:spPr>
          <a:xfrm>
            <a:off x="979772" y="2255819"/>
            <a:ext cx="4862927" cy="2346362"/>
          </a:xfrm>
          <a:prstGeom prst="rect">
            <a:avLst/>
          </a:prstGeom>
          <a:noFill/>
          <a:ln>
            <a:noFill/>
          </a:ln>
        </p:spPr>
      </p:pic>
      <p:sp>
        <p:nvSpPr>
          <p:cNvPr id="147" name="Google Shape;147;p4"/>
          <p:cNvSpPr txBox="1"/>
          <p:nvPr>
            <p:ph idx="1" type="body"/>
          </p:nvPr>
        </p:nvSpPr>
        <p:spPr>
          <a:xfrm>
            <a:off x="6579450" y="2538919"/>
            <a:ext cx="4957554" cy="3496120"/>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800"/>
              <a:buChar char="◦"/>
            </a:pPr>
            <a:r>
              <a:rPr lang="en-US"/>
              <a:t>It seems as if we are seeing less severe windstorms anymore.</a:t>
            </a:r>
            <a:endParaRPr/>
          </a:p>
          <a:p>
            <a:pPr indent="-182880" lvl="0" marL="182880" rtl="0" algn="l">
              <a:lnSpc>
                <a:spcPct val="100000"/>
              </a:lnSpc>
              <a:spcBef>
                <a:spcPts val="900"/>
              </a:spcBef>
              <a:spcAft>
                <a:spcPts val="0"/>
              </a:spcAft>
              <a:buSzPts val="1800"/>
              <a:buChar char="◦"/>
            </a:pPr>
            <a:r>
              <a:rPr lang="en-US"/>
              <a:t>The purpose of this research is to help explain the “Why”.</a:t>
            </a:r>
            <a:endParaRPr/>
          </a:p>
          <a:p>
            <a:pPr indent="-182880" lvl="0" marL="182880" rtl="0" algn="l">
              <a:lnSpc>
                <a:spcPct val="100000"/>
              </a:lnSpc>
              <a:spcBef>
                <a:spcPts val="900"/>
              </a:spcBef>
              <a:spcAft>
                <a:spcPts val="0"/>
              </a:spcAft>
              <a:buSzPts val="1800"/>
              <a:buChar char="◦"/>
            </a:pPr>
            <a:r>
              <a:rPr lang="en-US"/>
              <a:t>Potential Hypotheses: Could this be due to new/better civil engineering? Technical instruments? Climate Change? What can explain the decline in these catastrophic wind events?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 name="Shape 151"/>
        <p:cNvGrpSpPr/>
        <p:nvPr/>
      </p:nvGrpSpPr>
      <p:grpSpPr>
        <a:xfrm>
          <a:off x="0" y="0"/>
          <a:ext cx="0" cy="0"/>
          <a:chOff x="0" y="0"/>
          <a:chExt cx="0" cy="0"/>
        </a:xfrm>
      </p:grpSpPr>
      <p:sp>
        <p:nvSpPr>
          <p:cNvPr id="152" name="Google Shape;152;p5"/>
          <p:cNvSpPr txBox="1"/>
          <p:nvPr>
            <p:ph type="title"/>
          </p:nvPr>
        </p:nvSpPr>
        <p:spPr>
          <a:xfrm>
            <a:off x="3472544" y="642594"/>
            <a:ext cx="7652656"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rPr lang="en-US"/>
              <a:t>Pre-Data Analysis</a:t>
            </a:r>
            <a:endParaRPr/>
          </a:p>
        </p:txBody>
      </p:sp>
      <p:sp>
        <p:nvSpPr>
          <p:cNvPr id="153" name="Google Shape;153;p5"/>
          <p:cNvSpPr/>
          <p:nvPr/>
        </p:nvSpPr>
        <p:spPr>
          <a:xfrm flipH="1">
            <a:off x="478402" y="511151"/>
            <a:ext cx="2559744" cy="1364453"/>
          </a:xfrm>
          <a:prstGeom prst="round1Rect">
            <a:avLst>
              <a:gd fmla="val 0" name="adj"/>
            </a:avLst>
          </a:prstGeom>
          <a:solidFill>
            <a:schemeClr val="lt1"/>
          </a:solidFill>
          <a:ln>
            <a:noFill/>
          </a:ln>
          <a:effectLst>
            <a:outerShdw blurRad="50800" rotWithShape="0" algn="ctr">
              <a:srgbClr val="000000">
                <a:alpha val="65882"/>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entury Gothic"/>
              <a:ea typeface="Century Gothic"/>
              <a:cs typeface="Century Gothic"/>
              <a:sym typeface="Century Gothic"/>
            </a:endParaRPr>
          </a:p>
        </p:txBody>
      </p:sp>
      <p:pic>
        <p:nvPicPr>
          <p:cNvPr id="154" name="Google Shape;154;p5"/>
          <p:cNvPicPr preferRelativeResize="0"/>
          <p:nvPr/>
        </p:nvPicPr>
        <p:blipFill rotWithShape="1">
          <a:blip r:embed="rId3">
            <a:alphaModFix/>
          </a:blip>
          <a:srcRect b="0" l="0" r="0" t="0"/>
          <a:stretch/>
        </p:blipFill>
        <p:spPr>
          <a:xfrm>
            <a:off x="512072" y="511150"/>
            <a:ext cx="2523176" cy="1324668"/>
          </a:xfrm>
          <a:prstGeom prst="rect">
            <a:avLst/>
          </a:prstGeom>
          <a:noFill/>
          <a:ln>
            <a:noFill/>
          </a:ln>
        </p:spPr>
      </p:pic>
      <p:sp>
        <p:nvSpPr>
          <p:cNvPr id="155" name="Google Shape;155;p5"/>
          <p:cNvSpPr/>
          <p:nvPr/>
        </p:nvSpPr>
        <p:spPr>
          <a:xfrm flipH="1">
            <a:off x="478402" y="2036471"/>
            <a:ext cx="2559744" cy="1364453"/>
          </a:xfrm>
          <a:prstGeom prst="round1Rect">
            <a:avLst>
              <a:gd fmla="val 0" name="adj"/>
            </a:avLst>
          </a:prstGeom>
          <a:solidFill>
            <a:schemeClr val="lt1"/>
          </a:solidFill>
          <a:ln>
            <a:noFill/>
          </a:ln>
          <a:effectLst>
            <a:outerShdw blurRad="50800" rotWithShape="0" algn="ctr">
              <a:srgbClr val="000000">
                <a:alpha val="65882"/>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entury Gothic"/>
              <a:ea typeface="Century Gothic"/>
              <a:cs typeface="Century Gothic"/>
              <a:sym typeface="Century Gothic"/>
            </a:endParaRPr>
          </a:p>
        </p:txBody>
      </p:sp>
      <p:pic>
        <p:nvPicPr>
          <p:cNvPr id="156" name="Google Shape;156;p5"/>
          <p:cNvPicPr preferRelativeResize="0"/>
          <p:nvPr/>
        </p:nvPicPr>
        <p:blipFill rotWithShape="1">
          <a:blip r:embed="rId4">
            <a:alphaModFix/>
          </a:blip>
          <a:srcRect b="0" l="0" r="0" t="0"/>
          <a:stretch/>
        </p:blipFill>
        <p:spPr>
          <a:xfrm>
            <a:off x="478402" y="2036470"/>
            <a:ext cx="2559744" cy="1324668"/>
          </a:xfrm>
          <a:prstGeom prst="rect">
            <a:avLst/>
          </a:prstGeom>
          <a:noFill/>
          <a:ln>
            <a:noFill/>
          </a:ln>
        </p:spPr>
      </p:pic>
      <p:sp>
        <p:nvSpPr>
          <p:cNvPr id="157" name="Google Shape;157;p5"/>
          <p:cNvSpPr/>
          <p:nvPr/>
        </p:nvSpPr>
        <p:spPr>
          <a:xfrm flipH="1">
            <a:off x="478402" y="3561790"/>
            <a:ext cx="2559744" cy="1364453"/>
          </a:xfrm>
          <a:prstGeom prst="round1Rect">
            <a:avLst>
              <a:gd fmla="val 0" name="adj"/>
            </a:avLst>
          </a:prstGeom>
          <a:solidFill>
            <a:schemeClr val="lt1"/>
          </a:solidFill>
          <a:ln>
            <a:noFill/>
          </a:ln>
          <a:effectLst>
            <a:outerShdw blurRad="50800" rotWithShape="0" algn="ctr">
              <a:srgbClr val="000000">
                <a:alpha val="65882"/>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entury Gothic"/>
              <a:ea typeface="Century Gothic"/>
              <a:cs typeface="Century Gothic"/>
              <a:sym typeface="Century Gothic"/>
            </a:endParaRPr>
          </a:p>
        </p:txBody>
      </p:sp>
      <p:pic>
        <p:nvPicPr>
          <p:cNvPr descr="A picture containing clock, computer&#10;&#10;Description automatically generated" id="158" name="Google Shape;158;p5"/>
          <p:cNvPicPr preferRelativeResize="0"/>
          <p:nvPr/>
        </p:nvPicPr>
        <p:blipFill rotWithShape="1">
          <a:blip r:embed="rId5">
            <a:alphaModFix/>
          </a:blip>
          <a:srcRect b="0" l="0" r="0" t="0"/>
          <a:stretch/>
        </p:blipFill>
        <p:spPr>
          <a:xfrm>
            <a:off x="478402" y="3561789"/>
            <a:ext cx="2572169" cy="1324667"/>
          </a:xfrm>
          <a:prstGeom prst="rect">
            <a:avLst/>
          </a:prstGeom>
          <a:noFill/>
          <a:ln>
            <a:noFill/>
          </a:ln>
        </p:spPr>
      </p:pic>
      <p:sp>
        <p:nvSpPr>
          <p:cNvPr id="159" name="Google Shape;159;p5"/>
          <p:cNvSpPr/>
          <p:nvPr/>
        </p:nvSpPr>
        <p:spPr>
          <a:xfrm flipH="1">
            <a:off x="478402" y="5087109"/>
            <a:ext cx="2559744" cy="1364453"/>
          </a:xfrm>
          <a:prstGeom prst="round1Rect">
            <a:avLst>
              <a:gd fmla="val 0" name="adj"/>
            </a:avLst>
          </a:prstGeom>
          <a:solidFill>
            <a:schemeClr val="lt1"/>
          </a:solidFill>
          <a:ln>
            <a:noFill/>
          </a:ln>
          <a:effectLst>
            <a:outerShdw blurRad="50800" rotWithShape="0" algn="ctr">
              <a:srgbClr val="000000">
                <a:alpha val="65882"/>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entury Gothic"/>
              <a:ea typeface="Century Gothic"/>
              <a:cs typeface="Century Gothic"/>
              <a:sym typeface="Century Gothic"/>
            </a:endParaRPr>
          </a:p>
        </p:txBody>
      </p:sp>
      <p:pic>
        <p:nvPicPr>
          <p:cNvPr id="160" name="Google Shape;160;p5"/>
          <p:cNvPicPr preferRelativeResize="0"/>
          <p:nvPr/>
        </p:nvPicPr>
        <p:blipFill rotWithShape="1">
          <a:blip r:embed="rId6">
            <a:alphaModFix/>
          </a:blip>
          <a:srcRect b="0" l="0" r="0" t="0"/>
          <a:stretch/>
        </p:blipFill>
        <p:spPr>
          <a:xfrm>
            <a:off x="478402" y="5087106"/>
            <a:ext cx="2556846" cy="1364453"/>
          </a:xfrm>
          <a:prstGeom prst="rect">
            <a:avLst/>
          </a:prstGeom>
          <a:noFill/>
          <a:ln>
            <a:noFill/>
          </a:ln>
        </p:spPr>
      </p:pic>
      <p:sp>
        <p:nvSpPr>
          <p:cNvPr id="161" name="Google Shape;161;p5"/>
          <p:cNvSpPr txBox="1"/>
          <p:nvPr>
            <p:ph idx="1" type="body"/>
          </p:nvPr>
        </p:nvSpPr>
        <p:spPr>
          <a:xfrm>
            <a:off x="3472544" y="1922439"/>
            <a:ext cx="8193126" cy="4292967"/>
          </a:xfrm>
          <a:prstGeom prst="rect">
            <a:avLst/>
          </a:prstGeom>
          <a:noFill/>
          <a:ln>
            <a:noFill/>
          </a:ln>
        </p:spPr>
        <p:txBody>
          <a:bodyPr anchorCtr="0" anchor="t" bIns="45700" lIns="91425" spcFirstLastPara="1" rIns="91425" wrap="square" tIns="45700">
            <a:normAutofit/>
          </a:bodyPr>
          <a:lstStyle/>
          <a:p>
            <a:pPr indent="-182880" lvl="0" marL="182880" rtl="0" algn="l">
              <a:lnSpc>
                <a:spcPct val="90000"/>
              </a:lnSpc>
              <a:spcBef>
                <a:spcPts val="0"/>
              </a:spcBef>
              <a:spcAft>
                <a:spcPts val="0"/>
              </a:spcAft>
              <a:buSzPts val="1665"/>
              <a:buChar char="◦"/>
            </a:pPr>
            <a:r>
              <a:rPr lang="en-US" sz="1665"/>
              <a:t>First few weeks I needed to plot sample Wind Speed data from anemometer, try different plot styles and see which one works the best! (I had to do a lot of converting of types when I plotted this data and needed to read in the files and store them into proper lists, figure out what they got stored as and convert on a needed basis.</a:t>
            </a:r>
            <a:endParaRPr/>
          </a:p>
          <a:p>
            <a:pPr indent="-182880" lvl="0" marL="182880" rtl="0" algn="l">
              <a:lnSpc>
                <a:spcPct val="90000"/>
              </a:lnSpc>
              <a:spcBef>
                <a:spcPts val="900"/>
              </a:spcBef>
              <a:spcAft>
                <a:spcPts val="0"/>
              </a:spcAft>
              <a:buSzPts val="1665"/>
              <a:buChar char="◦"/>
            </a:pPr>
            <a:r>
              <a:rPr lang="en-US" sz="1665"/>
              <a:t>Time was difficult to figure out, but I finally was able to convert timestamps into 5-Minute intervals spread out across time and no longer had that sudden break in between days.</a:t>
            </a:r>
            <a:endParaRPr/>
          </a:p>
          <a:p>
            <a:pPr indent="-182880" lvl="0" marL="182880" rtl="0" algn="l">
              <a:lnSpc>
                <a:spcPct val="90000"/>
              </a:lnSpc>
              <a:spcBef>
                <a:spcPts val="900"/>
              </a:spcBef>
              <a:spcAft>
                <a:spcPts val="0"/>
              </a:spcAft>
              <a:buSzPts val="1665"/>
              <a:buChar char="◦"/>
            </a:pPr>
            <a:r>
              <a:rPr lang="en-US" sz="1665"/>
              <a:t>Now that I had the plotting figured out, it was time to move onto the real datasets! </a:t>
            </a:r>
            <a:endParaRPr/>
          </a:p>
          <a:p>
            <a:pPr indent="-182880" lvl="0" marL="182880" rtl="0" algn="l">
              <a:lnSpc>
                <a:spcPct val="90000"/>
              </a:lnSpc>
              <a:spcBef>
                <a:spcPts val="900"/>
              </a:spcBef>
              <a:spcAft>
                <a:spcPts val="0"/>
              </a:spcAft>
              <a:buSzPts val="1665"/>
              <a:buChar char="◦"/>
            </a:pPr>
            <a:r>
              <a:rPr lang="en-US" sz="1665"/>
              <a:t>Things I needed to figure out were what the missing values were encoded as in Python, and now once I know what they are, my new goal is to find out how to replace them.</a:t>
            </a:r>
            <a:endParaRPr/>
          </a:p>
          <a:p>
            <a:pPr indent="-182880" lvl="0" marL="182880" rtl="0" algn="l">
              <a:lnSpc>
                <a:spcPct val="90000"/>
              </a:lnSpc>
              <a:spcBef>
                <a:spcPts val="900"/>
              </a:spcBef>
              <a:spcAft>
                <a:spcPts val="0"/>
              </a:spcAft>
              <a:buSzPts val="1665"/>
              <a:buChar char="◦"/>
            </a:pPr>
            <a:r>
              <a:rPr lang="en-US" sz="1665"/>
              <a:t>Using Pandas Data frames, I later learned that Python automatically handles the conversion of null types.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 name="Shape 165"/>
        <p:cNvGrpSpPr/>
        <p:nvPr/>
      </p:nvGrpSpPr>
      <p:grpSpPr>
        <a:xfrm>
          <a:off x="0" y="0"/>
          <a:ext cx="0" cy="0"/>
          <a:chOff x="0" y="0"/>
          <a:chExt cx="0" cy="0"/>
        </a:xfrm>
      </p:grpSpPr>
      <p:sp>
        <p:nvSpPr>
          <p:cNvPr id="166" name="Google Shape;166;p6"/>
          <p:cNvSpPr txBox="1"/>
          <p:nvPr>
            <p:ph type="title"/>
          </p:nvPr>
        </p:nvSpPr>
        <p:spPr>
          <a:xfrm>
            <a:off x="3800473" y="753354"/>
            <a:ext cx="7324725"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rPr lang="en-US"/>
              <a:t>The Graphing Process</a:t>
            </a:r>
            <a:endParaRPr/>
          </a:p>
        </p:txBody>
      </p:sp>
      <p:sp>
        <p:nvSpPr>
          <p:cNvPr id="167" name="Google Shape;167;p6"/>
          <p:cNvSpPr/>
          <p:nvPr/>
        </p:nvSpPr>
        <p:spPr>
          <a:xfrm flipH="1">
            <a:off x="804973" y="643467"/>
            <a:ext cx="2559744" cy="1706538"/>
          </a:xfrm>
          <a:prstGeom prst="round1Rect">
            <a:avLst>
              <a:gd fmla="val 0" name="adj"/>
            </a:avLst>
          </a:prstGeom>
          <a:solidFill>
            <a:schemeClr val="lt1"/>
          </a:solidFill>
          <a:ln>
            <a:noFill/>
          </a:ln>
          <a:effectLst>
            <a:outerShdw blurRad="50800" rotWithShape="0" algn="ctr">
              <a:srgbClr val="000000">
                <a:alpha val="65882"/>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entury Gothic"/>
              <a:ea typeface="Century Gothic"/>
              <a:cs typeface="Century Gothic"/>
              <a:sym typeface="Century Gothic"/>
            </a:endParaRPr>
          </a:p>
        </p:txBody>
      </p:sp>
      <p:pic>
        <p:nvPicPr>
          <p:cNvPr id="168" name="Google Shape;168;p6"/>
          <p:cNvPicPr preferRelativeResize="0"/>
          <p:nvPr/>
        </p:nvPicPr>
        <p:blipFill rotWithShape="1">
          <a:blip r:embed="rId3">
            <a:alphaModFix/>
          </a:blip>
          <a:srcRect b="1" l="0" r="1" t="2356"/>
          <a:stretch/>
        </p:blipFill>
        <p:spPr>
          <a:xfrm>
            <a:off x="838595" y="868518"/>
            <a:ext cx="2486479" cy="1256436"/>
          </a:xfrm>
          <a:prstGeom prst="rect">
            <a:avLst/>
          </a:prstGeom>
          <a:noFill/>
          <a:ln>
            <a:noFill/>
          </a:ln>
        </p:spPr>
      </p:pic>
      <p:sp>
        <p:nvSpPr>
          <p:cNvPr id="169" name="Google Shape;169;p6"/>
          <p:cNvSpPr/>
          <p:nvPr/>
        </p:nvSpPr>
        <p:spPr>
          <a:xfrm>
            <a:off x="798953" y="2554110"/>
            <a:ext cx="2565764" cy="1710603"/>
          </a:xfrm>
          <a:prstGeom prst="round2DiagRect">
            <a:avLst>
              <a:gd fmla="val 0" name="adj1"/>
              <a:gd fmla="val 0" name="adj2"/>
            </a:avLst>
          </a:prstGeom>
          <a:solidFill>
            <a:schemeClr val="lt1"/>
          </a:solidFill>
          <a:ln>
            <a:noFill/>
          </a:ln>
          <a:effectLst>
            <a:outerShdw blurRad="50800" rotWithShape="0" algn="ctr">
              <a:srgbClr val="000000">
                <a:alpha val="65882"/>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entury Gothic"/>
              <a:ea typeface="Century Gothic"/>
              <a:cs typeface="Century Gothic"/>
              <a:sym typeface="Century Gothic"/>
            </a:endParaRPr>
          </a:p>
        </p:txBody>
      </p:sp>
      <p:pic>
        <p:nvPicPr>
          <p:cNvPr id="170" name="Google Shape;170;p6"/>
          <p:cNvPicPr preferRelativeResize="0"/>
          <p:nvPr/>
        </p:nvPicPr>
        <p:blipFill rotWithShape="1">
          <a:blip r:embed="rId4">
            <a:alphaModFix/>
          </a:blip>
          <a:srcRect b="2" l="0" r="4427" t="0"/>
          <a:stretch/>
        </p:blipFill>
        <p:spPr>
          <a:xfrm>
            <a:off x="818974" y="2770183"/>
            <a:ext cx="2506100" cy="1317634"/>
          </a:xfrm>
          <a:prstGeom prst="rect">
            <a:avLst/>
          </a:prstGeom>
          <a:noFill/>
          <a:ln>
            <a:noFill/>
          </a:ln>
        </p:spPr>
      </p:pic>
      <p:sp>
        <p:nvSpPr>
          <p:cNvPr id="171" name="Google Shape;171;p6"/>
          <p:cNvSpPr/>
          <p:nvPr/>
        </p:nvSpPr>
        <p:spPr>
          <a:xfrm flipH="1" rot="10800000">
            <a:off x="804973" y="4472883"/>
            <a:ext cx="2559744" cy="1706538"/>
          </a:xfrm>
          <a:prstGeom prst="round1Rect">
            <a:avLst>
              <a:gd fmla="val 0" name="adj"/>
            </a:avLst>
          </a:prstGeom>
          <a:solidFill>
            <a:schemeClr val="lt1"/>
          </a:solidFill>
          <a:ln>
            <a:noFill/>
          </a:ln>
          <a:effectLst>
            <a:outerShdw blurRad="50800" rotWithShape="0" algn="ctr">
              <a:srgbClr val="000000">
                <a:alpha val="65882"/>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entury Gothic"/>
              <a:ea typeface="Century Gothic"/>
              <a:cs typeface="Century Gothic"/>
              <a:sym typeface="Century Gothic"/>
            </a:endParaRPr>
          </a:p>
        </p:txBody>
      </p:sp>
      <p:pic>
        <p:nvPicPr>
          <p:cNvPr id="172" name="Google Shape;172;p6"/>
          <p:cNvPicPr preferRelativeResize="0"/>
          <p:nvPr/>
        </p:nvPicPr>
        <p:blipFill rotWithShape="1">
          <a:blip r:embed="rId5">
            <a:alphaModFix/>
          </a:blip>
          <a:srcRect b="-3" l="1765" r="-3" t="0"/>
          <a:stretch/>
        </p:blipFill>
        <p:spPr>
          <a:xfrm>
            <a:off x="838595" y="4689087"/>
            <a:ext cx="2508323" cy="1263939"/>
          </a:xfrm>
          <a:prstGeom prst="rect">
            <a:avLst/>
          </a:prstGeom>
          <a:noFill/>
          <a:ln>
            <a:noFill/>
          </a:ln>
        </p:spPr>
      </p:pic>
      <p:sp>
        <p:nvSpPr>
          <p:cNvPr id="173" name="Google Shape;173;p6"/>
          <p:cNvSpPr txBox="1"/>
          <p:nvPr>
            <p:ph idx="1" type="body"/>
          </p:nvPr>
        </p:nvSpPr>
        <p:spPr>
          <a:xfrm>
            <a:off x="3800473" y="2124954"/>
            <a:ext cx="7324726" cy="3482261"/>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800"/>
              <a:buChar char="◦"/>
            </a:pPr>
            <a:r>
              <a:rPr lang="en-US"/>
              <a:t>Ran some test trials on WXT data files from the end of October. It consisted of a few days, and I used it to test the data processing algorithms on a smaller scale before applying them to the massive, full annual datasets.</a:t>
            </a:r>
            <a:endParaRPr/>
          </a:p>
          <a:p>
            <a:pPr indent="-182880" lvl="0" marL="182880" rtl="0" algn="l">
              <a:lnSpc>
                <a:spcPct val="100000"/>
              </a:lnSpc>
              <a:spcBef>
                <a:spcPts val="900"/>
              </a:spcBef>
              <a:spcAft>
                <a:spcPts val="0"/>
              </a:spcAft>
              <a:buSzPts val="1800"/>
              <a:buChar char="◦"/>
            </a:pPr>
            <a:r>
              <a:rPr lang="en-US"/>
              <a:t>Data Observations were taken at 5-minute intervals from the old NCAR Anemometer (WXT) from October 9</a:t>
            </a:r>
            <a:r>
              <a:rPr baseline="30000" lang="en-US"/>
              <a:t>th</a:t>
            </a:r>
            <a:r>
              <a:rPr lang="en-US"/>
              <a:t> through October 12</a:t>
            </a:r>
            <a:r>
              <a:rPr baseline="30000" lang="en-US"/>
              <a:t>th</a:t>
            </a:r>
            <a:r>
              <a:rPr lang="en-US"/>
              <a:t>. October 12</a:t>
            </a:r>
            <a:r>
              <a:rPr baseline="30000" lang="en-US"/>
              <a:t>th</a:t>
            </a:r>
            <a:r>
              <a:rPr lang="en-US"/>
              <a:t> was a particularly windy day in the Foothills area. (Wind speeds recorded in m/s)</a:t>
            </a:r>
            <a:endParaRPr/>
          </a:p>
          <a:p>
            <a:pPr indent="-182880" lvl="0" marL="182880" rtl="0" algn="l">
              <a:lnSpc>
                <a:spcPct val="100000"/>
              </a:lnSpc>
              <a:spcBef>
                <a:spcPts val="900"/>
              </a:spcBef>
              <a:spcAft>
                <a:spcPts val="0"/>
              </a:spcAft>
              <a:buSzPts val="1800"/>
              <a:buChar char="◦"/>
            </a:pPr>
            <a:r>
              <a:rPr lang="en-US"/>
              <a:t>I used my small-scale algorithms here and then sized them up as I was ready to tackle the bigger datasets.</a:t>
            </a:r>
            <a:endParaRPr/>
          </a:p>
          <a:p>
            <a:pPr indent="-68579" lvl="0" marL="182880" rtl="0" algn="l">
              <a:lnSpc>
                <a:spcPct val="100000"/>
              </a:lnSpc>
              <a:spcBef>
                <a:spcPts val="900"/>
              </a:spcBef>
              <a:spcAft>
                <a:spcPts val="0"/>
              </a:spcAft>
              <a:buSzPts val="1800"/>
              <a:buNone/>
            </a:pPr>
            <a:r>
              <a:t/>
            </a:r>
            <a:endParaRPr/>
          </a:p>
        </p:txBody>
      </p:sp>
      <p:sp>
        <p:nvSpPr>
          <p:cNvPr id="174" name="Google Shape;174;p6"/>
          <p:cNvSpPr txBox="1"/>
          <p:nvPr/>
        </p:nvSpPr>
        <p:spPr>
          <a:xfrm>
            <a:off x="1845235" y="2115604"/>
            <a:ext cx="1158240"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050" u="none" cap="none" strike="noStrike">
                <a:solidFill>
                  <a:schemeClr val="dk1"/>
                </a:solidFill>
                <a:latin typeface="Century Gothic"/>
                <a:ea typeface="Century Gothic"/>
                <a:cs typeface="Century Gothic"/>
                <a:sym typeface="Century Gothic"/>
              </a:rPr>
              <a:t>Time</a:t>
            </a:r>
            <a:endParaRPr/>
          </a:p>
        </p:txBody>
      </p:sp>
      <p:sp>
        <p:nvSpPr>
          <p:cNvPr id="175" name="Google Shape;175;p6"/>
          <p:cNvSpPr txBox="1"/>
          <p:nvPr/>
        </p:nvSpPr>
        <p:spPr>
          <a:xfrm rot="-5400000">
            <a:off x="-11548" y="1314454"/>
            <a:ext cx="136708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entury Gothic"/>
                <a:ea typeface="Century Gothic"/>
                <a:cs typeface="Century Gothic"/>
                <a:sym typeface="Century Gothic"/>
              </a:rPr>
              <a:t>Wind Speed (m/s)</a:t>
            </a:r>
            <a:endParaRPr/>
          </a:p>
        </p:txBody>
      </p:sp>
      <p:sp>
        <p:nvSpPr>
          <p:cNvPr id="176" name="Google Shape;176;p6"/>
          <p:cNvSpPr txBox="1"/>
          <p:nvPr/>
        </p:nvSpPr>
        <p:spPr>
          <a:xfrm rot="-5400000">
            <a:off x="-11549" y="3302042"/>
            <a:ext cx="136708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entury Gothic"/>
                <a:ea typeface="Century Gothic"/>
                <a:cs typeface="Century Gothic"/>
                <a:sym typeface="Century Gothic"/>
              </a:rPr>
              <a:t>Wind Speed (m/s)</a:t>
            </a:r>
            <a:endParaRPr/>
          </a:p>
        </p:txBody>
      </p:sp>
      <p:sp>
        <p:nvSpPr>
          <p:cNvPr id="177" name="Google Shape;177;p6"/>
          <p:cNvSpPr txBox="1"/>
          <p:nvPr/>
        </p:nvSpPr>
        <p:spPr>
          <a:xfrm rot="-5400000">
            <a:off x="5058" y="5194098"/>
            <a:ext cx="136708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entury Gothic"/>
                <a:ea typeface="Century Gothic"/>
                <a:cs typeface="Century Gothic"/>
                <a:sym typeface="Century Gothic"/>
              </a:rPr>
              <a:t>Wind Speed (m/s)</a:t>
            </a:r>
            <a:endParaRPr/>
          </a:p>
        </p:txBody>
      </p:sp>
      <p:sp>
        <p:nvSpPr>
          <p:cNvPr id="178" name="Google Shape;178;p6"/>
          <p:cNvSpPr txBox="1"/>
          <p:nvPr/>
        </p:nvSpPr>
        <p:spPr>
          <a:xfrm>
            <a:off x="1199439" y="4026891"/>
            <a:ext cx="1907615"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00">
                <a:solidFill>
                  <a:schemeClr val="dk1"/>
                </a:solidFill>
                <a:latin typeface="Century Gothic"/>
                <a:ea typeface="Century Gothic"/>
                <a:cs typeface="Century Gothic"/>
                <a:sym typeface="Century Gothic"/>
              </a:rPr>
              <a:t>Time Elapsed </a:t>
            </a:r>
            <a:endParaRPr/>
          </a:p>
          <a:p>
            <a:pPr indent="0" lvl="0" marL="0" marR="0" rtl="0" algn="ctr">
              <a:spcBef>
                <a:spcPts val="0"/>
              </a:spcBef>
              <a:spcAft>
                <a:spcPts val="0"/>
              </a:spcAft>
              <a:buNone/>
            </a:pPr>
            <a:r>
              <a:rPr lang="en-US" sz="600">
                <a:solidFill>
                  <a:schemeClr val="dk1"/>
                </a:solidFill>
                <a:latin typeface="Century Gothic"/>
                <a:ea typeface="Century Gothic"/>
                <a:cs typeface="Century Gothic"/>
                <a:sym typeface="Century Gothic"/>
              </a:rPr>
              <a:t>(10/12/2020 – 10/14/2020)</a:t>
            </a:r>
            <a:endParaRPr/>
          </a:p>
        </p:txBody>
      </p:sp>
      <p:sp>
        <p:nvSpPr>
          <p:cNvPr id="179" name="Google Shape;179;p6"/>
          <p:cNvSpPr txBox="1"/>
          <p:nvPr/>
        </p:nvSpPr>
        <p:spPr>
          <a:xfrm>
            <a:off x="1883335" y="5917811"/>
            <a:ext cx="1158240"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dk1"/>
                </a:solidFill>
                <a:latin typeface="Century Gothic"/>
                <a:ea typeface="Century Gothic"/>
                <a:cs typeface="Century Gothic"/>
                <a:sym typeface="Century Gothic"/>
              </a:rPr>
              <a:t>Time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b6605717b4_0_0"/>
          <p:cNvSpPr txBox="1"/>
          <p:nvPr>
            <p:ph idx="1" type="body"/>
          </p:nvPr>
        </p:nvSpPr>
        <p:spPr>
          <a:xfrm>
            <a:off x="1066800" y="2103120"/>
            <a:ext cx="10058400" cy="3931800"/>
          </a:xfrm>
          <a:prstGeom prst="rect">
            <a:avLst/>
          </a:prstGeom>
        </p:spPr>
        <p:txBody>
          <a:bodyPr anchorCtr="0" anchor="t" bIns="45700" lIns="91425" spcFirstLastPara="1" rIns="91425" wrap="square" tIns="45700">
            <a:noAutofit/>
          </a:bodyPr>
          <a:lstStyle/>
          <a:p>
            <a:pPr indent="0" lvl="0" marL="0" rtl="0" algn="l">
              <a:spcBef>
                <a:spcPts val="900"/>
              </a:spcBef>
              <a:spcAft>
                <a:spcPts val="0"/>
              </a:spcAft>
              <a:buNone/>
            </a:pPr>
            <a:r>
              <a:t/>
            </a:r>
            <a:endParaRPr/>
          </a:p>
        </p:txBody>
      </p:sp>
      <p:pic>
        <p:nvPicPr>
          <p:cNvPr id="185" name="Google Shape;185;gb6605717b4_0_0"/>
          <p:cNvPicPr preferRelativeResize="0"/>
          <p:nvPr/>
        </p:nvPicPr>
        <p:blipFill rotWithShape="1">
          <a:blip r:embed="rId3">
            <a:alphaModFix/>
          </a:blip>
          <a:srcRect b="0" l="1768" r="-9" t="0"/>
          <a:stretch/>
        </p:blipFill>
        <p:spPr>
          <a:xfrm>
            <a:off x="895691" y="808587"/>
            <a:ext cx="10400600" cy="5240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7"/>
          <p:cNvSpPr txBox="1"/>
          <p:nvPr>
            <p:ph type="title"/>
          </p:nvPr>
        </p:nvSpPr>
        <p:spPr>
          <a:xfrm>
            <a:off x="681280" y="296528"/>
            <a:ext cx="2524181" cy="808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400"/>
              <a:buFont typeface="Century Gothic"/>
              <a:buNone/>
            </a:pPr>
            <a:r>
              <a:rPr lang="en-US" sz="4400"/>
              <a:t>Recap</a:t>
            </a:r>
            <a:endParaRPr/>
          </a:p>
        </p:txBody>
      </p:sp>
      <p:grpSp>
        <p:nvGrpSpPr>
          <p:cNvPr id="191" name="Google Shape;191;p7"/>
          <p:cNvGrpSpPr/>
          <p:nvPr/>
        </p:nvGrpSpPr>
        <p:grpSpPr>
          <a:xfrm>
            <a:off x="690920" y="2919926"/>
            <a:ext cx="10958887" cy="3380991"/>
            <a:chOff x="9640" y="353414"/>
            <a:chExt cx="10958887" cy="3380991"/>
          </a:xfrm>
        </p:grpSpPr>
        <p:sp>
          <p:nvSpPr>
            <p:cNvPr id="192" name="Google Shape;192;p7"/>
            <p:cNvSpPr/>
            <p:nvPr/>
          </p:nvSpPr>
          <p:spPr>
            <a:xfrm>
              <a:off x="9640" y="353414"/>
              <a:ext cx="2881380" cy="3349605"/>
            </a:xfrm>
            <a:prstGeom prst="roundRect">
              <a:avLst>
                <a:gd fmla="val 10000" name="adj"/>
              </a:avLst>
            </a:prstGeom>
            <a:solidFill>
              <a:srgbClr val="2383C6"/>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txBox="1"/>
            <p:nvPr/>
          </p:nvSpPr>
          <p:spPr>
            <a:xfrm>
              <a:off x="94033" y="437807"/>
              <a:ext cx="2712594" cy="3180819"/>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entury Gothic"/>
                <a:buNone/>
              </a:pPr>
              <a:r>
                <a:rPr lang="en-US" sz="1800">
                  <a:solidFill>
                    <a:schemeClr val="lt1"/>
                  </a:solidFill>
                  <a:latin typeface="Century Gothic"/>
                  <a:ea typeface="Century Gothic"/>
                  <a:cs typeface="Century Gothic"/>
                  <a:sym typeface="Century Gothic"/>
                </a:rPr>
                <a:t>Studying Chinook Wind Events in Boulder, CO and trying to understand why wind speeds in these events have weakened over the years. Is this perhaps due to some changes in climate, or is this due to  newer/updated wind instruments?</a:t>
              </a:r>
              <a:endParaRPr/>
            </a:p>
          </p:txBody>
        </p:sp>
        <p:sp>
          <p:nvSpPr>
            <p:cNvPr id="194" name="Google Shape;194;p7"/>
            <p:cNvSpPr/>
            <p:nvPr/>
          </p:nvSpPr>
          <p:spPr>
            <a:xfrm>
              <a:off x="3179159" y="1670925"/>
              <a:ext cx="610852" cy="714582"/>
            </a:xfrm>
            <a:prstGeom prst="rightArrow">
              <a:avLst>
                <a:gd fmla="val 60000" name="adj1"/>
                <a:gd fmla="val 50000" name="adj2"/>
              </a:avLst>
            </a:prstGeom>
            <a:solidFill>
              <a:srgbClr val="2383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txBox="1"/>
            <p:nvPr/>
          </p:nvSpPr>
          <p:spPr>
            <a:xfrm>
              <a:off x="3179159" y="1813841"/>
              <a:ext cx="427596" cy="42875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Century Gothic"/>
                <a:buNone/>
              </a:pPr>
              <a:r>
                <a:t/>
              </a:r>
              <a:endParaRPr sz="1400">
                <a:solidFill>
                  <a:schemeClr val="lt1"/>
                </a:solidFill>
                <a:latin typeface="Century Gothic"/>
                <a:ea typeface="Century Gothic"/>
                <a:cs typeface="Century Gothic"/>
                <a:sym typeface="Century Gothic"/>
              </a:endParaRPr>
            </a:p>
          </p:txBody>
        </p:sp>
        <p:sp>
          <p:nvSpPr>
            <p:cNvPr id="196" name="Google Shape;196;p7"/>
            <p:cNvSpPr/>
            <p:nvPr/>
          </p:nvSpPr>
          <p:spPr>
            <a:xfrm>
              <a:off x="4043573" y="353414"/>
              <a:ext cx="2881380" cy="3349605"/>
            </a:xfrm>
            <a:prstGeom prst="roundRect">
              <a:avLst>
                <a:gd fmla="val 10000" name="adj"/>
              </a:avLst>
            </a:prstGeom>
            <a:solidFill>
              <a:srgbClr val="24CED7"/>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txBox="1"/>
            <p:nvPr/>
          </p:nvSpPr>
          <p:spPr>
            <a:xfrm>
              <a:off x="4127966" y="437807"/>
              <a:ext cx="2712594" cy="3180819"/>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chemeClr val="lt1"/>
                </a:buClr>
                <a:buSzPts val="1800"/>
                <a:buFont typeface="Century Gothic"/>
                <a:buNone/>
              </a:pPr>
              <a:r>
                <a:rPr lang="en-US" sz="1800" cap="none">
                  <a:solidFill>
                    <a:schemeClr val="lt1"/>
                  </a:solidFill>
                  <a:latin typeface="Century Gothic"/>
                  <a:ea typeface="Century Gothic"/>
                  <a:cs typeface="Century Gothic"/>
                  <a:sym typeface="Century Gothic"/>
                </a:rPr>
                <a:t> </a:t>
              </a:r>
              <a:endParaRPr/>
            </a:p>
          </p:txBody>
        </p:sp>
        <p:sp>
          <p:nvSpPr>
            <p:cNvPr id="198" name="Google Shape;198;p7"/>
            <p:cNvSpPr/>
            <p:nvPr/>
          </p:nvSpPr>
          <p:spPr>
            <a:xfrm rot="26683">
              <a:off x="7215493" y="1686753"/>
              <a:ext cx="615980" cy="714582"/>
            </a:xfrm>
            <a:prstGeom prst="rightArrow">
              <a:avLst>
                <a:gd fmla="val 60000" name="adj1"/>
                <a:gd fmla="val 50000" name="adj2"/>
              </a:avLst>
            </a:prstGeom>
            <a:solidFill>
              <a:srgbClr val="24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txBox="1"/>
            <p:nvPr/>
          </p:nvSpPr>
          <p:spPr>
            <a:xfrm rot="26683">
              <a:off x="7215496" y="1828952"/>
              <a:ext cx="431186" cy="42875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Century Gothic"/>
                <a:buNone/>
              </a:pPr>
              <a:r>
                <a:t/>
              </a:r>
              <a:endParaRPr sz="1400">
                <a:solidFill>
                  <a:schemeClr val="lt1"/>
                </a:solidFill>
                <a:latin typeface="Century Gothic"/>
                <a:ea typeface="Century Gothic"/>
                <a:cs typeface="Century Gothic"/>
                <a:sym typeface="Century Gothic"/>
              </a:endParaRPr>
            </a:p>
          </p:txBody>
        </p:sp>
        <p:sp>
          <p:nvSpPr>
            <p:cNvPr id="200" name="Google Shape;200;p7"/>
            <p:cNvSpPr/>
            <p:nvPr/>
          </p:nvSpPr>
          <p:spPr>
            <a:xfrm>
              <a:off x="8087147" y="384800"/>
              <a:ext cx="2881380" cy="3349605"/>
            </a:xfrm>
            <a:prstGeom prst="roundRect">
              <a:avLst>
                <a:gd fmla="val 10000" name="adj"/>
              </a:avLst>
            </a:prstGeom>
            <a:solidFill>
              <a:schemeClr val="accent4"/>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7"/>
            <p:cNvSpPr txBox="1"/>
            <p:nvPr/>
          </p:nvSpPr>
          <p:spPr>
            <a:xfrm>
              <a:off x="8171540" y="469193"/>
              <a:ext cx="2712594" cy="3180819"/>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sz="1800">
                <a:solidFill>
                  <a:schemeClr val="lt1"/>
                </a:solidFill>
                <a:latin typeface="Century Gothic"/>
                <a:ea typeface="Century Gothic"/>
                <a:cs typeface="Century Gothic"/>
                <a:sym typeface="Century Gothic"/>
              </a:endParaRPr>
            </a:p>
          </p:txBody>
        </p:sp>
      </p:grpSp>
      <p:sp>
        <p:nvSpPr>
          <p:cNvPr id="202" name="Google Shape;202;p7"/>
          <p:cNvSpPr txBox="1"/>
          <p:nvPr/>
        </p:nvSpPr>
        <p:spPr>
          <a:xfrm>
            <a:off x="4798338" y="2975463"/>
            <a:ext cx="2749858"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Spent first few weeks making charts with sample wind speed data, trying to read in csv files in Python, and did some exercises with cleaning and prepping analysis data in order to make an accurate graph.</a:t>
            </a:r>
            <a:endParaRPr/>
          </a:p>
        </p:txBody>
      </p:sp>
      <p:sp>
        <p:nvSpPr>
          <p:cNvPr id="203" name="Google Shape;203;p7"/>
          <p:cNvSpPr txBox="1"/>
          <p:nvPr/>
        </p:nvSpPr>
        <p:spPr>
          <a:xfrm>
            <a:off x="8931836" y="2940293"/>
            <a:ext cx="2733418"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Started using Pandas to read in the data more efficiently. Created plots showcasing the higher Wind Speeds we observed over October 12</a:t>
            </a:r>
            <a:r>
              <a:rPr baseline="30000" lang="en-US" sz="1800">
                <a:solidFill>
                  <a:schemeClr val="dk1"/>
                </a:solidFill>
                <a:latin typeface="Century Gothic"/>
                <a:ea typeface="Century Gothic"/>
                <a:cs typeface="Century Gothic"/>
                <a:sym typeface="Century Gothic"/>
              </a:rPr>
              <a:t>th</a:t>
            </a:r>
            <a:r>
              <a:rPr lang="en-US" sz="1800">
                <a:solidFill>
                  <a:schemeClr val="dk1"/>
                </a:solidFill>
                <a:latin typeface="Century Gothic"/>
                <a:ea typeface="Century Gothic"/>
                <a:cs typeface="Century Gothic"/>
                <a:sym typeface="Century Gothic"/>
              </a:rPr>
              <a:t> – October 15</a:t>
            </a:r>
            <a:r>
              <a:rPr baseline="30000" lang="en-US" sz="1800">
                <a:solidFill>
                  <a:schemeClr val="dk1"/>
                </a:solidFill>
                <a:latin typeface="Century Gothic"/>
                <a:ea typeface="Century Gothic"/>
                <a:cs typeface="Century Gothic"/>
                <a:sym typeface="Century Gothic"/>
              </a:rPr>
              <a:t>th </a:t>
            </a:r>
            <a:r>
              <a:rPr lang="en-US" sz="1800">
                <a:solidFill>
                  <a:schemeClr val="dk1"/>
                </a:solidFill>
                <a:latin typeface="Century Gothic"/>
                <a:ea typeface="Century Gothic"/>
                <a:cs typeface="Century Gothic"/>
                <a:sym typeface="Century Gothic"/>
              </a:rPr>
              <a:t>and compared that to what normal wind speeds look like. </a:t>
            </a:r>
            <a:endParaRPr/>
          </a:p>
        </p:txBody>
      </p:sp>
      <p:pic>
        <p:nvPicPr>
          <p:cNvPr descr="What are Chinook winds? | AccuWeather" id="204" name="Google Shape;204;p7"/>
          <p:cNvPicPr preferRelativeResize="0"/>
          <p:nvPr/>
        </p:nvPicPr>
        <p:blipFill rotWithShape="1">
          <a:blip r:embed="rId3">
            <a:alphaModFix/>
          </a:blip>
          <a:srcRect b="0" l="0" r="0" t="0"/>
          <a:stretch/>
        </p:blipFill>
        <p:spPr>
          <a:xfrm>
            <a:off x="623711" y="1104654"/>
            <a:ext cx="3019242" cy="1698324"/>
          </a:xfrm>
          <a:prstGeom prst="rect">
            <a:avLst/>
          </a:prstGeom>
          <a:noFill/>
          <a:ln>
            <a:noFill/>
          </a:ln>
        </p:spPr>
      </p:pic>
      <p:pic>
        <p:nvPicPr>
          <p:cNvPr id="205" name="Google Shape;205;p7"/>
          <p:cNvPicPr preferRelativeResize="0"/>
          <p:nvPr/>
        </p:nvPicPr>
        <p:blipFill rotWithShape="1">
          <a:blip r:embed="rId4">
            <a:alphaModFix/>
          </a:blip>
          <a:srcRect b="0" l="0" r="0" t="0"/>
          <a:stretch/>
        </p:blipFill>
        <p:spPr>
          <a:xfrm>
            <a:off x="4535981" y="1072662"/>
            <a:ext cx="3240839" cy="1698325"/>
          </a:xfrm>
          <a:prstGeom prst="rect">
            <a:avLst/>
          </a:prstGeom>
          <a:noFill/>
          <a:ln>
            <a:noFill/>
          </a:ln>
        </p:spPr>
      </p:pic>
      <p:pic>
        <p:nvPicPr>
          <p:cNvPr id="206" name="Google Shape;206;p7"/>
          <p:cNvPicPr preferRelativeResize="0"/>
          <p:nvPr/>
        </p:nvPicPr>
        <p:blipFill rotWithShape="1">
          <a:blip r:embed="rId5">
            <a:alphaModFix/>
          </a:blip>
          <a:srcRect b="0" l="0" r="0" t="0"/>
          <a:stretch/>
        </p:blipFill>
        <p:spPr>
          <a:xfrm>
            <a:off x="8467887" y="1072662"/>
            <a:ext cx="3269371" cy="172422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 name="Shape 210"/>
        <p:cNvGrpSpPr/>
        <p:nvPr/>
      </p:nvGrpSpPr>
      <p:grpSpPr>
        <a:xfrm>
          <a:off x="0" y="0"/>
          <a:ext cx="0" cy="0"/>
          <a:chOff x="0" y="0"/>
          <a:chExt cx="0" cy="0"/>
        </a:xfrm>
      </p:grpSpPr>
      <p:sp>
        <p:nvSpPr>
          <p:cNvPr id="211" name="Google Shape;211;p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12" name="Google Shape;212;p8"/>
          <p:cNvSpPr/>
          <p:nvPr/>
        </p:nvSpPr>
        <p:spPr>
          <a:xfrm>
            <a:off x="245529" y="237744"/>
            <a:ext cx="8531352" cy="6382512"/>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p:nvPr/>
        </p:nvSpPr>
        <p:spPr>
          <a:xfrm>
            <a:off x="9020386" y="237744"/>
            <a:ext cx="2926080" cy="638251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txBox="1"/>
          <p:nvPr>
            <p:ph type="title"/>
          </p:nvPr>
        </p:nvSpPr>
        <p:spPr>
          <a:xfrm>
            <a:off x="9214701" y="612843"/>
            <a:ext cx="2567177" cy="14997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2800"/>
              <a:buFont typeface="Century Gothic"/>
              <a:buNone/>
            </a:pPr>
            <a:r>
              <a:rPr lang="en-US" sz="2800">
                <a:solidFill>
                  <a:srgbClr val="FFFFFF"/>
                </a:solidFill>
              </a:rPr>
              <a:t>  WXT DATA (2018 – 2020)</a:t>
            </a:r>
            <a:endParaRPr/>
          </a:p>
        </p:txBody>
      </p:sp>
      <p:sp>
        <p:nvSpPr>
          <p:cNvPr id="215" name="Google Shape;215;p8"/>
          <p:cNvSpPr/>
          <p:nvPr/>
        </p:nvSpPr>
        <p:spPr>
          <a:xfrm>
            <a:off x="410122" y="413053"/>
            <a:ext cx="8212114" cy="6064596"/>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8"/>
          <p:cNvSpPr txBox="1"/>
          <p:nvPr>
            <p:ph idx="1" type="body"/>
          </p:nvPr>
        </p:nvSpPr>
        <p:spPr>
          <a:xfrm>
            <a:off x="9374744" y="2240347"/>
            <a:ext cx="2247090" cy="4046706"/>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400"/>
              <a:buChar char="◦"/>
            </a:pPr>
            <a:r>
              <a:rPr lang="en-US" sz="1400">
                <a:solidFill>
                  <a:srgbClr val="FFFFFF"/>
                </a:solidFill>
              </a:rPr>
              <a:t>This is a plot of all the WXT Data we have on record currently from 2018 – 2020.</a:t>
            </a:r>
            <a:endParaRPr/>
          </a:p>
          <a:p>
            <a:pPr indent="-182880" lvl="0" marL="182880" rtl="0" algn="l">
              <a:lnSpc>
                <a:spcPct val="100000"/>
              </a:lnSpc>
              <a:spcBef>
                <a:spcPts val="900"/>
              </a:spcBef>
              <a:spcAft>
                <a:spcPts val="0"/>
              </a:spcAft>
              <a:buSzPts val="1400"/>
              <a:buChar char="◦"/>
            </a:pPr>
            <a:r>
              <a:rPr lang="en-US" sz="1400">
                <a:solidFill>
                  <a:srgbClr val="FFFFFF"/>
                </a:solidFill>
              </a:rPr>
              <a:t>There is obviously some missing data that the daily averages taken later in the presentation smooths over.</a:t>
            </a:r>
            <a:endParaRPr/>
          </a:p>
        </p:txBody>
      </p:sp>
      <p:pic>
        <p:nvPicPr>
          <p:cNvPr descr="Chart&#10;&#10;Description automatically generated" id="217" name="Google Shape;217;p8"/>
          <p:cNvPicPr preferRelativeResize="0"/>
          <p:nvPr/>
        </p:nvPicPr>
        <p:blipFill rotWithShape="1">
          <a:blip r:embed="rId3">
            <a:alphaModFix/>
          </a:blip>
          <a:srcRect b="0" l="0" r="0" t="0"/>
          <a:stretch/>
        </p:blipFill>
        <p:spPr>
          <a:xfrm>
            <a:off x="459001" y="1342840"/>
            <a:ext cx="8163235" cy="41723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von">
  <a:themeElements>
    <a:clrScheme name="Savon">
      <a:dk1>
        <a:srgbClr val="000000"/>
      </a:dk1>
      <a:lt1>
        <a:srgbClr val="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2020-11-30T01:34:11Z</dcterms:created>
  <dc:creator>Muntaha Pasha</dc:creator>
</cp:coreProperties>
</file>